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269" r:id="rId6"/>
    <p:sldId id="258" r:id="rId7"/>
    <p:sldId id="507" r:id="rId8"/>
    <p:sldId id="745" r:id="rId9"/>
    <p:sldId id="751" r:id="rId10"/>
    <p:sldId id="509" r:id="rId11"/>
    <p:sldId id="729" r:id="rId12"/>
    <p:sldId id="725" r:id="rId13"/>
    <p:sldId id="726" r:id="rId14"/>
    <p:sldId id="747" r:id="rId15"/>
    <p:sldId id="737" r:id="rId16"/>
    <p:sldId id="730" r:id="rId17"/>
    <p:sldId id="738" r:id="rId18"/>
    <p:sldId id="748" r:id="rId19"/>
    <p:sldId id="739" r:id="rId20"/>
    <p:sldId id="749" r:id="rId21"/>
    <p:sldId id="750" r:id="rId22"/>
    <p:sldId id="740" r:id="rId23"/>
    <p:sldId id="732" r:id="rId24"/>
    <p:sldId id="733" r:id="rId25"/>
    <p:sldId id="734" r:id="rId26"/>
    <p:sldId id="735" r:id="rId27"/>
    <p:sldId id="736" r:id="rId28"/>
    <p:sldId id="264" r:id="rId29"/>
    <p:sldId id="743" r:id="rId30"/>
    <p:sldId id="267" r:id="rId31"/>
    <p:sldId id="26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7A7D"/>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7" d="100"/>
          <a:sy n="97" d="100"/>
        </p:scale>
        <p:origin x="82" y="118"/>
      </p:cViewPr>
      <p:guideLst/>
    </p:cSldViewPr>
  </p:slideViewPr>
  <p:notesTextViewPr>
    <p:cViewPr>
      <p:scale>
        <a:sx n="1" d="1"/>
        <a:sy n="1" d="1"/>
      </p:scale>
      <p:origin x="0" y="0"/>
    </p:cViewPr>
  </p:notesTextViewPr>
  <p:sorterViewPr>
    <p:cViewPr>
      <p:scale>
        <a:sx n="100" d="100"/>
        <a:sy n="100" d="100"/>
      </p:scale>
      <p:origin x="0" y="-139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11.svg"/><Relationship Id="rId4" Type="http://schemas.openxmlformats.org/officeDocument/2006/relationships/image" Target="../media/image23.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11.svg"/><Relationship Id="rId4" Type="http://schemas.openxmlformats.org/officeDocument/2006/relationships/image" Target="../media/image23.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F05C15-A28B-40BD-9697-76A55C0E849E}" type="doc">
      <dgm:prSet loTypeId="urn:microsoft.com/office/officeart/2005/8/layout/hList1" loCatId="list" qsTypeId="urn:microsoft.com/office/officeart/2005/8/quickstyle/simple1" qsCatId="simple" csTypeId="urn:microsoft.com/office/officeart/2005/8/colors/accent1_4" csCatId="accent1"/>
      <dgm:spPr/>
      <dgm:t>
        <a:bodyPr/>
        <a:lstStyle/>
        <a:p>
          <a:endParaRPr lang="en-US"/>
        </a:p>
      </dgm:t>
    </dgm:pt>
    <dgm:pt modelId="{5DE5ED60-88D6-4867-9058-CF8F6C1A5E19}">
      <dgm:prSet/>
      <dgm:spPr/>
      <dgm:t>
        <a:bodyPr/>
        <a:lstStyle/>
        <a:p>
          <a:r>
            <a:rPr lang="en-US"/>
            <a:t>Process automation</a:t>
          </a:r>
        </a:p>
      </dgm:t>
    </dgm:pt>
    <dgm:pt modelId="{3D6B1D5A-D151-40CB-991E-81E2F4DF57CC}" type="parTrans" cxnId="{B2F97006-53BA-4556-8C44-EBE78ED7EE1E}">
      <dgm:prSet/>
      <dgm:spPr/>
      <dgm:t>
        <a:bodyPr/>
        <a:lstStyle/>
        <a:p>
          <a:endParaRPr lang="en-US"/>
        </a:p>
      </dgm:t>
    </dgm:pt>
    <dgm:pt modelId="{55FBDD15-5A72-4486-BAAD-85ECE399D343}" type="sibTrans" cxnId="{B2F97006-53BA-4556-8C44-EBE78ED7EE1E}">
      <dgm:prSet/>
      <dgm:spPr/>
      <dgm:t>
        <a:bodyPr/>
        <a:lstStyle/>
        <a:p>
          <a:endParaRPr lang="en-US"/>
        </a:p>
      </dgm:t>
    </dgm:pt>
    <dgm:pt modelId="{4B1D4409-ECAE-4DF6-9DA1-A2C80D62F4F2}">
      <dgm:prSet/>
      <dgm:spPr/>
      <dgm:t>
        <a:bodyPr/>
        <a:lstStyle/>
        <a:p>
          <a:r>
            <a:rPr lang="en-US"/>
            <a:t>Document management</a:t>
          </a:r>
        </a:p>
      </dgm:t>
    </dgm:pt>
    <dgm:pt modelId="{EFBE31CC-894E-429B-859B-9F17D850C258}" type="parTrans" cxnId="{3C315D3A-00DE-4552-A7D6-801663EC783F}">
      <dgm:prSet/>
      <dgm:spPr/>
      <dgm:t>
        <a:bodyPr/>
        <a:lstStyle/>
        <a:p>
          <a:endParaRPr lang="en-US"/>
        </a:p>
      </dgm:t>
    </dgm:pt>
    <dgm:pt modelId="{ECF0F98D-DE53-4941-8F24-A9D8C64730D5}" type="sibTrans" cxnId="{3C315D3A-00DE-4552-A7D6-801663EC783F}">
      <dgm:prSet/>
      <dgm:spPr/>
      <dgm:t>
        <a:bodyPr/>
        <a:lstStyle/>
        <a:p>
          <a:endParaRPr lang="en-US"/>
        </a:p>
      </dgm:t>
    </dgm:pt>
    <dgm:pt modelId="{4326C940-0569-4B25-B959-D6073267D637}">
      <dgm:prSet/>
      <dgm:spPr/>
      <dgm:t>
        <a:bodyPr/>
        <a:lstStyle/>
        <a:p>
          <a:r>
            <a:rPr lang="en-US"/>
            <a:t>Approval flows</a:t>
          </a:r>
        </a:p>
      </dgm:t>
    </dgm:pt>
    <dgm:pt modelId="{4A5B4704-E6EE-49AF-942E-63441BBFD02E}" type="parTrans" cxnId="{7EE3494A-9DAC-4D07-9F85-B42022A8A476}">
      <dgm:prSet/>
      <dgm:spPr/>
      <dgm:t>
        <a:bodyPr/>
        <a:lstStyle/>
        <a:p>
          <a:endParaRPr lang="en-US"/>
        </a:p>
      </dgm:t>
    </dgm:pt>
    <dgm:pt modelId="{02156E5E-CFF6-4A70-9A41-54E0B4D3B9B9}" type="sibTrans" cxnId="{7EE3494A-9DAC-4D07-9F85-B42022A8A476}">
      <dgm:prSet/>
      <dgm:spPr/>
      <dgm:t>
        <a:bodyPr/>
        <a:lstStyle/>
        <a:p>
          <a:endParaRPr lang="en-US"/>
        </a:p>
      </dgm:t>
    </dgm:pt>
    <dgm:pt modelId="{70F9C802-DC29-41E6-845A-74380F7A9623}">
      <dgm:prSet/>
      <dgm:spPr/>
      <dgm:t>
        <a:bodyPr/>
        <a:lstStyle/>
        <a:p>
          <a:r>
            <a:rPr lang="en-US"/>
            <a:t>HR procedures</a:t>
          </a:r>
        </a:p>
      </dgm:t>
    </dgm:pt>
    <dgm:pt modelId="{B85B70F1-96A1-40A2-A468-B3C869AB1179}" type="parTrans" cxnId="{983D8E03-E127-4B4D-B919-85707E5103F4}">
      <dgm:prSet/>
      <dgm:spPr/>
      <dgm:t>
        <a:bodyPr/>
        <a:lstStyle/>
        <a:p>
          <a:endParaRPr lang="en-US"/>
        </a:p>
      </dgm:t>
    </dgm:pt>
    <dgm:pt modelId="{B0437A13-1224-4CA4-B65A-916B4D2668DD}" type="sibTrans" cxnId="{983D8E03-E127-4B4D-B919-85707E5103F4}">
      <dgm:prSet/>
      <dgm:spPr/>
      <dgm:t>
        <a:bodyPr/>
        <a:lstStyle/>
        <a:p>
          <a:endParaRPr lang="en-US"/>
        </a:p>
      </dgm:t>
    </dgm:pt>
    <dgm:pt modelId="{575BA1E9-0EE4-4DC3-B8A2-090335C1CF4F}">
      <dgm:prSet/>
      <dgm:spPr/>
      <dgm:t>
        <a:bodyPr/>
        <a:lstStyle/>
        <a:p>
          <a:r>
            <a:rPr lang="en-US"/>
            <a:t>HSE procedures</a:t>
          </a:r>
        </a:p>
      </dgm:t>
    </dgm:pt>
    <dgm:pt modelId="{2A97A71D-D8B0-4D81-A066-599DDEEDD1C0}" type="parTrans" cxnId="{88AD37CD-7211-4361-A180-F349835766BD}">
      <dgm:prSet/>
      <dgm:spPr/>
      <dgm:t>
        <a:bodyPr/>
        <a:lstStyle/>
        <a:p>
          <a:endParaRPr lang="en-US"/>
        </a:p>
      </dgm:t>
    </dgm:pt>
    <dgm:pt modelId="{03F499A8-5BE2-44F8-B15E-10B9EBAF03D2}" type="sibTrans" cxnId="{88AD37CD-7211-4361-A180-F349835766BD}">
      <dgm:prSet/>
      <dgm:spPr/>
      <dgm:t>
        <a:bodyPr/>
        <a:lstStyle/>
        <a:p>
          <a:endParaRPr lang="en-US"/>
        </a:p>
      </dgm:t>
    </dgm:pt>
    <dgm:pt modelId="{D549AA98-CDF9-4D6E-99F3-6DAD53B62766}">
      <dgm:prSet/>
      <dgm:spPr/>
      <dgm:t>
        <a:bodyPr/>
        <a:lstStyle/>
        <a:p>
          <a:r>
            <a:rPr lang="en-US"/>
            <a:t>R&amp;D processes</a:t>
          </a:r>
        </a:p>
      </dgm:t>
    </dgm:pt>
    <dgm:pt modelId="{304A6DDE-9261-4517-9BBC-4AAF1A3D39A7}" type="parTrans" cxnId="{4B2C90B5-B1A2-44D2-9D99-DE77BF47F24B}">
      <dgm:prSet/>
      <dgm:spPr/>
      <dgm:t>
        <a:bodyPr/>
        <a:lstStyle/>
        <a:p>
          <a:endParaRPr lang="en-US"/>
        </a:p>
      </dgm:t>
    </dgm:pt>
    <dgm:pt modelId="{A111B11A-7809-4774-99B5-BF1C907C0E39}" type="sibTrans" cxnId="{4B2C90B5-B1A2-44D2-9D99-DE77BF47F24B}">
      <dgm:prSet/>
      <dgm:spPr/>
      <dgm:t>
        <a:bodyPr/>
        <a:lstStyle/>
        <a:p>
          <a:endParaRPr lang="en-US"/>
        </a:p>
      </dgm:t>
    </dgm:pt>
    <dgm:pt modelId="{38C933A1-7A81-4E6D-8A80-B351C5A8505E}">
      <dgm:prSet/>
      <dgm:spPr/>
      <dgm:t>
        <a:bodyPr/>
        <a:lstStyle/>
        <a:p>
          <a:r>
            <a:rPr lang="en-US"/>
            <a:t>Etc.</a:t>
          </a:r>
        </a:p>
      </dgm:t>
    </dgm:pt>
    <dgm:pt modelId="{67421060-4B77-4522-9919-E377CA83B027}" type="parTrans" cxnId="{00628078-DADC-465B-A1CB-B76979861444}">
      <dgm:prSet/>
      <dgm:spPr/>
      <dgm:t>
        <a:bodyPr/>
        <a:lstStyle/>
        <a:p>
          <a:endParaRPr lang="en-US"/>
        </a:p>
      </dgm:t>
    </dgm:pt>
    <dgm:pt modelId="{F101DB92-4358-4AB0-B9FC-5D275EBBA413}" type="sibTrans" cxnId="{00628078-DADC-465B-A1CB-B76979861444}">
      <dgm:prSet/>
      <dgm:spPr/>
      <dgm:t>
        <a:bodyPr/>
        <a:lstStyle/>
        <a:p>
          <a:endParaRPr lang="en-US"/>
        </a:p>
      </dgm:t>
    </dgm:pt>
    <dgm:pt modelId="{E5A8928B-9982-4F7F-946E-5D325BA472FC}">
      <dgm:prSet/>
      <dgm:spPr/>
      <dgm:t>
        <a:bodyPr/>
        <a:lstStyle/>
        <a:p>
          <a:r>
            <a:rPr lang="en-US"/>
            <a:t>Automated provisioning (and update, and decommissioning)</a:t>
          </a:r>
        </a:p>
      </dgm:t>
    </dgm:pt>
    <dgm:pt modelId="{945177F8-1205-4BCD-9D06-8DC3B4E84E0B}" type="parTrans" cxnId="{2967CB79-8777-4F69-A89C-489BF21B2A49}">
      <dgm:prSet/>
      <dgm:spPr/>
      <dgm:t>
        <a:bodyPr/>
        <a:lstStyle/>
        <a:p>
          <a:endParaRPr lang="en-US"/>
        </a:p>
      </dgm:t>
    </dgm:pt>
    <dgm:pt modelId="{5BEE3B04-5888-42DD-A57A-6D1E855D4BAC}" type="sibTrans" cxnId="{2967CB79-8777-4F69-A89C-489BF21B2A49}">
      <dgm:prSet/>
      <dgm:spPr/>
      <dgm:t>
        <a:bodyPr/>
        <a:lstStyle/>
        <a:p>
          <a:endParaRPr lang="en-US"/>
        </a:p>
      </dgm:t>
    </dgm:pt>
    <dgm:pt modelId="{8C1620E2-A4B4-4056-A04C-09636DEA303F}">
      <dgm:prSet/>
      <dgm:spPr/>
      <dgm:t>
        <a:bodyPr/>
        <a:lstStyle/>
        <a:p>
          <a:r>
            <a:rPr lang="en-US"/>
            <a:t>Sites in SharePoint Online</a:t>
          </a:r>
        </a:p>
      </dgm:t>
    </dgm:pt>
    <dgm:pt modelId="{664BAAA1-7132-45C6-A51C-AB3CCCC87F07}" type="parTrans" cxnId="{221300FE-91DB-400E-B510-C3F014C1B6B5}">
      <dgm:prSet/>
      <dgm:spPr/>
      <dgm:t>
        <a:bodyPr/>
        <a:lstStyle/>
        <a:p>
          <a:endParaRPr lang="en-US"/>
        </a:p>
      </dgm:t>
    </dgm:pt>
    <dgm:pt modelId="{2782ED6C-F449-478E-AADB-451AD4B396E5}" type="sibTrans" cxnId="{221300FE-91DB-400E-B510-C3F014C1B6B5}">
      <dgm:prSet/>
      <dgm:spPr/>
      <dgm:t>
        <a:bodyPr/>
        <a:lstStyle/>
        <a:p>
          <a:endParaRPr lang="en-US"/>
        </a:p>
      </dgm:t>
    </dgm:pt>
    <dgm:pt modelId="{3343478C-BEBC-4535-A6FD-A05730BBC5DB}">
      <dgm:prSet/>
      <dgm:spPr/>
      <dgm:t>
        <a:bodyPr/>
        <a:lstStyle/>
        <a:p>
          <a:r>
            <a:rPr lang="en-US"/>
            <a:t>Teams in Microsoft Teams</a:t>
          </a:r>
        </a:p>
      </dgm:t>
    </dgm:pt>
    <dgm:pt modelId="{C752C804-A6F6-43D5-B4D7-DF1F6D76ED7B}" type="parTrans" cxnId="{0AD1DDD6-8C84-4343-8528-CB0637614DD2}">
      <dgm:prSet/>
      <dgm:spPr/>
      <dgm:t>
        <a:bodyPr/>
        <a:lstStyle/>
        <a:p>
          <a:endParaRPr lang="en-US"/>
        </a:p>
      </dgm:t>
    </dgm:pt>
    <dgm:pt modelId="{AF9FBF41-E75A-496E-838E-D2C8A78CD7CD}" type="sibTrans" cxnId="{0AD1DDD6-8C84-4343-8528-CB0637614DD2}">
      <dgm:prSet/>
      <dgm:spPr/>
      <dgm:t>
        <a:bodyPr/>
        <a:lstStyle/>
        <a:p>
          <a:endParaRPr lang="en-US"/>
        </a:p>
      </dgm:t>
    </dgm:pt>
    <dgm:pt modelId="{8CAEBCF9-1E78-4825-A640-68E51D1F4B32}">
      <dgm:prSet/>
      <dgm:spPr/>
      <dgm:t>
        <a:bodyPr/>
        <a:lstStyle/>
        <a:p>
          <a:r>
            <a:rPr lang="en-US"/>
            <a:t>Sites + Teams in Microsoft 365</a:t>
          </a:r>
        </a:p>
      </dgm:t>
    </dgm:pt>
    <dgm:pt modelId="{08ADDF6F-9D5D-4652-9FD0-B10908D569F6}" type="parTrans" cxnId="{CA845FB6-F55A-4184-9443-C284A4FF1C94}">
      <dgm:prSet/>
      <dgm:spPr/>
      <dgm:t>
        <a:bodyPr/>
        <a:lstStyle/>
        <a:p>
          <a:endParaRPr lang="en-US"/>
        </a:p>
      </dgm:t>
    </dgm:pt>
    <dgm:pt modelId="{1650172C-9988-4E8C-8130-785B4096BB7E}" type="sibTrans" cxnId="{CA845FB6-F55A-4184-9443-C284A4FF1C94}">
      <dgm:prSet/>
      <dgm:spPr/>
      <dgm:t>
        <a:bodyPr/>
        <a:lstStyle/>
        <a:p>
          <a:endParaRPr lang="en-US"/>
        </a:p>
      </dgm:t>
    </dgm:pt>
    <dgm:pt modelId="{B94441A3-918C-41C7-A317-37B3FE03157A}">
      <dgm:prSet/>
      <dgm:spPr/>
      <dgm:t>
        <a:bodyPr/>
        <a:lstStyle/>
        <a:p>
          <a:r>
            <a:rPr lang="en-US"/>
            <a:t>Page templates in SharePoint Online</a:t>
          </a:r>
        </a:p>
      </dgm:t>
    </dgm:pt>
    <dgm:pt modelId="{2492EFE7-CCE9-4869-9941-BCC51253F45F}" type="parTrans" cxnId="{A7B12188-9678-44B5-BC72-787A2EAA168B}">
      <dgm:prSet/>
      <dgm:spPr/>
      <dgm:t>
        <a:bodyPr/>
        <a:lstStyle/>
        <a:p>
          <a:endParaRPr lang="en-US"/>
        </a:p>
      </dgm:t>
    </dgm:pt>
    <dgm:pt modelId="{595D35A6-C3BB-469D-A2EC-4328292E6134}" type="sibTrans" cxnId="{A7B12188-9678-44B5-BC72-787A2EAA168B}">
      <dgm:prSet/>
      <dgm:spPr/>
      <dgm:t>
        <a:bodyPr/>
        <a:lstStyle/>
        <a:p>
          <a:endParaRPr lang="en-US"/>
        </a:p>
      </dgm:t>
    </dgm:pt>
    <dgm:pt modelId="{B4FDE9FE-2DBC-46D4-9A77-26FAF8C84E30}">
      <dgm:prSet/>
      <dgm:spPr/>
      <dgm:t>
        <a:bodyPr/>
        <a:lstStyle/>
        <a:p>
          <a:r>
            <a:rPr lang="en-US"/>
            <a:t>Users at tenant level</a:t>
          </a:r>
        </a:p>
      </dgm:t>
    </dgm:pt>
    <dgm:pt modelId="{C1910D9F-6FB1-4638-8C2D-4D1F44F516E1}" type="parTrans" cxnId="{01C62EF0-6238-4E9D-90EB-6F2BE7908AD6}">
      <dgm:prSet/>
      <dgm:spPr/>
      <dgm:t>
        <a:bodyPr/>
        <a:lstStyle/>
        <a:p>
          <a:endParaRPr lang="en-US"/>
        </a:p>
      </dgm:t>
    </dgm:pt>
    <dgm:pt modelId="{E60F1E4C-824D-4BAF-B7FE-02B143CE3A56}" type="sibTrans" cxnId="{01C62EF0-6238-4E9D-90EB-6F2BE7908AD6}">
      <dgm:prSet/>
      <dgm:spPr/>
      <dgm:t>
        <a:bodyPr/>
        <a:lstStyle/>
        <a:p>
          <a:endParaRPr lang="en-US"/>
        </a:p>
      </dgm:t>
    </dgm:pt>
    <dgm:pt modelId="{EED9EDAD-764C-49E5-9727-D623AE2E63E8}">
      <dgm:prSet/>
      <dgm:spPr/>
      <dgm:t>
        <a:bodyPr/>
        <a:lstStyle/>
        <a:p>
          <a:r>
            <a:rPr lang="en-US"/>
            <a:t>Etc.</a:t>
          </a:r>
        </a:p>
      </dgm:t>
    </dgm:pt>
    <dgm:pt modelId="{621638E6-A8D2-4770-8325-B01926A8DD07}" type="parTrans" cxnId="{4728D107-02FB-42DD-8537-A66F51EF7418}">
      <dgm:prSet/>
      <dgm:spPr/>
      <dgm:t>
        <a:bodyPr/>
        <a:lstStyle/>
        <a:p>
          <a:endParaRPr lang="en-US"/>
        </a:p>
      </dgm:t>
    </dgm:pt>
    <dgm:pt modelId="{3DD6EF99-0F71-409C-B302-A436B29AD65A}" type="sibTrans" cxnId="{4728D107-02FB-42DD-8537-A66F51EF7418}">
      <dgm:prSet/>
      <dgm:spPr/>
      <dgm:t>
        <a:bodyPr/>
        <a:lstStyle/>
        <a:p>
          <a:endParaRPr lang="en-US"/>
        </a:p>
      </dgm:t>
    </dgm:pt>
    <dgm:pt modelId="{7590668E-8D69-4253-A603-D695547939EE}">
      <dgm:prSet/>
      <dgm:spPr/>
      <dgm:t>
        <a:bodyPr/>
        <a:lstStyle/>
        <a:p>
          <a:r>
            <a:rPr lang="en-US"/>
            <a:t>Line of Business solutions/integrations</a:t>
          </a:r>
        </a:p>
      </dgm:t>
    </dgm:pt>
    <dgm:pt modelId="{EF6C88D2-07A6-4A8E-AF61-0617B7F245B7}" type="parTrans" cxnId="{260D77CA-9AAE-45F0-87D6-17E0D0E06832}">
      <dgm:prSet/>
      <dgm:spPr/>
      <dgm:t>
        <a:bodyPr/>
        <a:lstStyle/>
        <a:p>
          <a:endParaRPr lang="en-US"/>
        </a:p>
      </dgm:t>
    </dgm:pt>
    <dgm:pt modelId="{30F9BFB9-2710-4C72-B0F4-002830B75369}" type="sibTrans" cxnId="{260D77CA-9AAE-45F0-87D6-17E0D0E06832}">
      <dgm:prSet/>
      <dgm:spPr/>
      <dgm:t>
        <a:bodyPr/>
        <a:lstStyle/>
        <a:p>
          <a:endParaRPr lang="en-US"/>
        </a:p>
      </dgm:t>
    </dgm:pt>
    <dgm:pt modelId="{FD972B76-4787-459C-9D3C-194CF6BAC4A6}">
      <dgm:prSet/>
      <dgm:spPr/>
      <dgm:t>
        <a:bodyPr/>
        <a:lstStyle/>
        <a:p>
          <a:r>
            <a:rPr lang="en-US"/>
            <a:t>Purchase Orders</a:t>
          </a:r>
        </a:p>
      </dgm:t>
    </dgm:pt>
    <dgm:pt modelId="{B1302EDD-4ED6-489D-B489-9BAB0EEE5434}" type="parTrans" cxnId="{3CB15C12-05F4-4CC5-BA7B-C62907FCEC4F}">
      <dgm:prSet/>
      <dgm:spPr/>
      <dgm:t>
        <a:bodyPr/>
        <a:lstStyle/>
        <a:p>
          <a:endParaRPr lang="en-US"/>
        </a:p>
      </dgm:t>
    </dgm:pt>
    <dgm:pt modelId="{091F76AA-C891-482C-80B7-6C6049FEA952}" type="sibTrans" cxnId="{3CB15C12-05F4-4CC5-BA7B-C62907FCEC4F}">
      <dgm:prSet/>
      <dgm:spPr/>
      <dgm:t>
        <a:bodyPr/>
        <a:lstStyle/>
        <a:p>
          <a:endParaRPr lang="en-US"/>
        </a:p>
      </dgm:t>
    </dgm:pt>
    <dgm:pt modelId="{DA764B75-AEB9-478E-88BE-7CF2AB6EF8FE}">
      <dgm:prSet/>
      <dgm:spPr/>
      <dgm:t>
        <a:bodyPr/>
        <a:lstStyle/>
        <a:p>
          <a:r>
            <a:rPr lang="en-US"/>
            <a:t>Customers/Suppliers signup/registration</a:t>
          </a:r>
        </a:p>
      </dgm:t>
    </dgm:pt>
    <dgm:pt modelId="{D603294B-4E90-42A0-9EEB-1C732B0D647D}" type="parTrans" cxnId="{D864FE08-B06D-4860-98DA-89412CE1BC64}">
      <dgm:prSet/>
      <dgm:spPr/>
      <dgm:t>
        <a:bodyPr/>
        <a:lstStyle/>
        <a:p>
          <a:endParaRPr lang="en-US"/>
        </a:p>
      </dgm:t>
    </dgm:pt>
    <dgm:pt modelId="{C67C4EF0-9E37-4D69-BBD8-EA94C3D30A04}" type="sibTrans" cxnId="{D864FE08-B06D-4860-98DA-89412CE1BC64}">
      <dgm:prSet/>
      <dgm:spPr/>
      <dgm:t>
        <a:bodyPr/>
        <a:lstStyle/>
        <a:p>
          <a:endParaRPr lang="en-US"/>
        </a:p>
      </dgm:t>
    </dgm:pt>
    <dgm:pt modelId="{E11D6F75-868E-4BFA-81B2-9B3464ADCC7D}">
      <dgm:prSet/>
      <dgm:spPr/>
      <dgm:t>
        <a:bodyPr/>
        <a:lstStyle/>
        <a:p>
          <a:r>
            <a:rPr lang="en-US"/>
            <a:t>Quality Assurance</a:t>
          </a:r>
        </a:p>
      </dgm:t>
    </dgm:pt>
    <dgm:pt modelId="{566F0BAB-B39C-429E-A409-FEEC468017FA}" type="parTrans" cxnId="{9824F0A8-87E3-468A-B646-8296849F7305}">
      <dgm:prSet/>
      <dgm:spPr/>
      <dgm:t>
        <a:bodyPr/>
        <a:lstStyle/>
        <a:p>
          <a:endParaRPr lang="en-US"/>
        </a:p>
      </dgm:t>
    </dgm:pt>
    <dgm:pt modelId="{5A614824-0F70-4D43-A52F-4A2151116860}" type="sibTrans" cxnId="{9824F0A8-87E3-468A-B646-8296849F7305}">
      <dgm:prSet/>
      <dgm:spPr/>
      <dgm:t>
        <a:bodyPr/>
        <a:lstStyle/>
        <a:p>
          <a:endParaRPr lang="en-US"/>
        </a:p>
      </dgm:t>
    </dgm:pt>
    <dgm:pt modelId="{CDD566A3-C7B7-4D0E-AC64-1140DE1FA5A7}">
      <dgm:prSet/>
      <dgm:spPr/>
      <dgm:t>
        <a:bodyPr/>
        <a:lstStyle/>
        <a:p>
          <a:r>
            <a:rPr lang="en-US"/>
            <a:t>Etc.</a:t>
          </a:r>
        </a:p>
      </dgm:t>
    </dgm:pt>
    <dgm:pt modelId="{E3575C67-EEDB-435E-A989-A1CDDA34B968}" type="parTrans" cxnId="{10E38FF7-ED3B-4FA8-A6F3-77CE20D1BF68}">
      <dgm:prSet/>
      <dgm:spPr/>
      <dgm:t>
        <a:bodyPr/>
        <a:lstStyle/>
        <a:p>
          <a:endParaRPr lang="en-US"/>
        </a:p>
      </dgm:t>
    </dgm:pt>
    <dgm:pt modelId="{88688BEC-0764-468B-BDE0-5C3381F099B8}" type="sibTrans" cxnId="{10E38FF7-ED3B-4FA8-A6F3-77CE20D1BF68}">
      <dgm:prSet/>
      <dgm:spPr/>
      <dgm:t>
        <a:bodyPr/>
        <a:lstStyle/>
        <a:p>
          <a:endParaRPr lang="en-US"/>
        </a:p>
      </dgm:t>
    </dgm:pt>
    <dgm:pt modelId="{AFD3D2A8-3CC2-437D-8032-6D44BCB39624}" type="pres">
      <dgm:prSet presAssocID="{2AF05C15-A28B-40BD-9697-76A55C0E849E}" presName="Name0" presStyleCnt="0">
        <dgm:presLayoutVars>
          <dgm:dir/>
          <dgm:animLvl val="lvl"/>
          <dgm:resizeHandles val="exact"/>
        </dgm:presLayoutVars>
      </dgm:prSet>
      <dgm:spPr/>
    </dgm:pt>
    <dgm:pt modelId="{FE33006C-31F3-4C9F-ABE9-FC8B2C211A7E}" type="pres">
      <dgm:prSet presAssocID="{5DE5ED60-88D6-4867-9058-CF8F6C1A5E19}" presName="composite" presStyleCnt="0"/>
      <dgm:spPr/>
    </dgm:pt>
    <dgm:pt modelId="{C11B3D52-0078-420D-8B2D-78A644B5953B}" type="pres">
      <dgm:prSet presAssocID="{5DE5ED60-88D6-4867-9058-CF8F6C1A5E19}" presName="parTx" presStyleLbl="alignNode1" presStyleIdx="0" presStyleCnt="3">
        <dgm:presLayoutVars>
          <dgm:chMax val="0"/>
          <dgm:chPref val="0"/>
          <dgm:bulletEnabled val="1"/>
        </dgm:presLayoutVars>
      </dgm:prSet>
      <dgm:spPr/>
    </dgm:pt>
    <dgm:pt modelId="{8828AA2D-34C7-4CBF-991A-406385EF784F}" type="pres">
      <dgm:prSet presAssocID="{5DE5ED60-88D6-4867-9058-CF8F6C1A5E19}" presName="desTx" presStyleLbl="alignAccFollowNode1" presStyleIdx="0" presStyleCnt="3">
        <dgm:presLayoutVars>
          <dgm:bulletEnabled val="1"/>
        </dgm:presLayoutVars>
      </dgm:prSet>
      <dgm:spPr/>
    </dgm:pt>
    <dgm:pt modelId="{DF487C5D-897F-4F81-BDAB-8800B7BD7B30}" type="pres">
      <dgm:prSet presAssocID="{55FBDD15-5A72-4486-BAAD-85ECE399D343}" presName="space" presStyleCnt="0"/>
      <dgm:spPr/>
    </dgm:pt>
    <dgm:pt modelId="{8AD83178-B704-47E0-801D-31C0284F98A2}" type="pres">
      <dgm:prSet presAssocID="{E5A8928B-9982-4F7F-946E-5D325BA472FC}" presName="composite" presStyleCnt="0"/>
      <dgm:spPr/>
    </dgm:pt>
    <dgm:pt modelId="{9DA9BB4F-E2B1-4E23-B608-262D2627839B}" type="pres">
      <dgm:prSet presAssocID="{E5A8928B-9982-4F7F-946E-5D325BA472FC}" presName="parTx" presStyleLbl="alignNode1" presStyleIdx="1" presStyleCnt="3">
        <dgm:presLayoutVars>
          <dgm:chMax val="0"/>
          <dgm:chPref val="0"/>
          <dgm:bulletEnabled val="1"/>
        </dgm:presLayoutVars>
      </dgm:prSet>
      <dgm:spPr/>
    </dgm:pt>
    <dgm:pt modelId="{6B94A3BF-7149-4307-88A6-5782906DD908}" type="pres">
      <dgm:prSet presAssocID="{E5A8928B-9982-4F7F-946E-5D325BA472FC}" presName="desTx" presStyleLbl="alignAccFollowNode1" presStyleIdx="1" presStyleCnt="3">
        <dgm:presLayoutVars>
          <dgm:bulletEnabled val="1"/>
        </dgm:presLayoutVars>
      </dgm:prSet>
      <dgm:spPr/>
    </dgm:pt>
    <dgm:pt modelId="{334C3E69-6D39-4B51-AA27-20329DF2F61F}" type="pres">
      <dgm:prSet presAssocID="{5BEE3B04-5888-42DD-A57A-6D1E855D4BAC}" presName="space" presStyleCnt="0"/>
      <dgm:spPr/>
    </dgm:pt>
    <dgm:pt modelId="{B71DA2D7-03AF-4224-BC99-07E40D125862}" type="pres">
      <dgm:prSet presAssocID="{7590668E-8D69-4253-A603-D695547939EE}" presName="composite" presStyleCnt="0"/>
      <dgm:spPr/>
    </dgm:pt>
    <dgm:pt modelId="{1B00639F-938B-4A8F-A998-BE2B048C1BCF}" type="pres">
      <dgm:prSet presAssocID="{7590668E-8D69-4253-A603-D695547939EE}" presName="parTx" presStyleLbl="alignNode1" presStyleIdx="2" presStyleCnt="3">
        <dgm:presLayoutVars>
          <dgm:chMax val="0"/>
          <dgm:chPref val="0"/>
          <dgm:bulletEnabled val="1"/>
        </dgm:presLayoutVars>
      </dgm:prSet>
      <dgm:spPr/>
    </dgm:pt>
    <dgm:pt modelId="{F256C1D6-4C0D-43C3-822E-E9CFAC4076EE}" type="pres">
      <dgm:prSet presAssocID="{7590668E-8D69-4253-A603-D695547939EE}" presName="desTx" presStyleLbl="alignAccFollowNode1" presStyleIdx="2" presStyleCnt="3">
        <dgm:presLayoutVars>
          <dgm:bulletEnabled val="1"/>
        </dgm:presLayoutVars>
      </dgm:prSet>
      <dgm:spPr/>
    </dgm:pt>
  </dgm:ptLst>
  <dgm:cxnLst>
    <dgm:cxn modelId="{983D8E03-E127-4B4D-B919-85707E5103F4}" srcId="{5DE5ED60-88D6-4867-9058-CF8F6C1A5E19}" destId="{70F9C802-DC29-41E6-845A-74380F7A9623}" srcOrd="2" destOrd="0" parTransId="{B85B70F1-96A1-40A2-A468-B3C869AB1179}" sibTransId="{B0437A13-1224-4CA4-B65A-916B4D2668DD}"/>
    <dgm:cxn modelId="{B2F97006-53BA-4556-8C44-EBE78ED7EE1E}" srcId="{2AF05C15-A28B-40BD-9697-76A55C0E849E}" destId="{5DE5ED60-88D6-4867-9058-CF8F6C1A5E19}" srcOrd="0" destOrd="0" parTransId="{3D6B1D5A-D151-40CB-991E-81E2F4DF57CC}" sibTransId="{55FBDD15-5A72-4486-BAAD-85ECE399D343}"/>
    <dgm:cxn modelId="{4728D107-02FB-42DD-8537-A66F51EF7418}" srcId="{E5A8928B-9982-4F7F-946E-5D325BA472FC}" destId="{EED9EDAD-764C-49E5-9727-D623AE2E63E8}" srcOrd="5" destOrd="0" parTransId="{621638E6-A8D2-4770-8325-B01926A8DD07}" sibTransId="{3DD6EF99-0F71-409C-B302-A436B29AD65A}"/>
    <dgm:cxn modelId="{D864FE08-B06D-4860-98DA-89412CE1BC64}" srcId="{7590668E-8D69-4253-A603-D695547939EE}" destId="{DA764B75-AEB9-478E-88BE-7CF2AB6EF8FE}" srcOrd="1" destOrd="0" parTransId="{D603294B-4E90-42A0-9EEB-1C732B0D647D}" sibTransId="{C67C4EF0-9E37-4D69-BBD8-EA94C3D30A04}"/>
    <dgm:cxn modelId="{3CB15C12-05F4-4CC5-BA7B-C62907FCEC4F}" srcId="{7590668E-8D69-4253-A603-D695547939EE}" destId="{FD972B76-4787-459C-9D3C-194CF6BAC4A6}" srcOrd="0" destOrd="0" parTransId="{B1302EDD-4ED6-489D-B489-9BAB0EEE5434}" sibTransId="{091F76AA-C891-482C-80B7-6C6049FEA952}"/>
    <dgm:cxn modelId="{A490AD12-E15A-484B-AA82-DC394A7D40D0}" type="presOf" srcId="{E5A8928B-9982-4F7F-946E-5D325BA472FC}" destId="{9DA9BB4F-E2B1-4E23-B608-262D2627839B}" srcOrd="0" destOrd="0" presId="urn:microsoft.com/office/officeart/2005/8/layout/hList1"/>
    <dgm:cxn modelId="{56B0FD17-A335-428F-947F-0E45D376E638}" type="presOf" srcId="{D549AA98-CDF9-4D6E-99F3-6DAD53B62766}" destId="{8828AA2D-34C7-4CBF-991A-406385EF784F}" srcOrd="0" destOrd="4" presId="urn:microsoft.com/office/officeart/2005/8/layout/hList1"/>
    <dgm:cxn modelId="{E20A8B35-EE82-4085-8267-89D0CA7FE3BD}" type="presOf" srcId="{E11D6F75-868E-4BFA-81B2-9B3464ADCC7D}" destId="{F256C1D6-4C0D-43C3-822E-E9CFAC4076EE}" srcOrd="0" destOrd="2" presId="urn:microsoft.com/office/officeart/2005/8/layout/hList1"/>
    <dgm:cxn modelId="{3C315D3A-00DE-4552-A7D6-801663EC783F}" srcId="{5DE5ED60-88D6-4867-9058-CF8F6C1A5E19}" destId="{4B1D4409-ECAE-4DF6-9DA1-A2C80D62F4F2}" srcOrd="0" destOrd="0" parTransId="{EFBE31CC-894E-429B-859B-9F17D850C258}" sibTransId="{ECF0F98D-DE53-4941-8F24-A9D8C64730D5}"/>
    <dgm:cxn modelId="{2E5C485D-8D36-4C72-90E7-8EC39472A6C8}" type="presOf" srcId="{7590668E-8D69-4253-A603-D695547939EE}" destId="{1B00639F-938B-4A8F-A998-BE2B048C1BCF}" srcOrd="0" destOrd="0" presId="urn:microsoft.com/office/officeart/2005/8/layout/hList1"/>
    <dgm:cxn modelId="{7EE3494A-9DAC-4D07-9F85-B42022A8A476}" srcId="{5DE5ED60-88D6-4867-9058-CF8F6C1A5E19}" destId="{4326C940-0569-4B25-B959-D6073267D637}" srcOrd="1" destOrd="0" parTransId="{4A5B4704-E6EE-49AF-942E-63441BBFD02E}" sibTransId="{02156E5E-CFF6-4A70-9A41-54E0B4D3B9B9}"/>
    <dgm:cxn modelId="{02CD594D-C088-40DF-A9AD-5D8066EC94A6}" type="presOf" srcId="{38C933A1-7A81-4E6D-8A80-B351C5A8505E}" destId="{8828AA2D-34C7-4CBF-991A-406385EF784F}" srcOrd="0" destOrd="5" presId="urn:microsoft.com/office/officeart/2005/8/layout/hList1"/>
    <dgm:cxn modelId="{0BC4C650-ED84-4B3E-9F29-F4A01A298610}" type="presOf" srcId="{EED9EDAD-764C-49E5-9727-D623AE2E63E8}" destId="{6B94A3BF-7149-4307-88A6-5782906DD908}" srcOrd="0" destOrd="5" presId="urn:microsoft.com/office/officeart/2005/8/layout/hList1"/>
    <dgm:cxn modelId="{4605F971-54B9-4A54-94DE-3F2E63CC3895}" type="presOf" srcId="{4326C940-0569-4B25-B959-D6073267D637}" destId="{8828AA2D-34C7-4CBF-991A-406385EF784F}" srcOrd="0" destOrd="1" presId="urn:microsoft.com/office/officeart/2005/8/layout/hList1"/>
    <dgm:cxn modelId="{3983CF73-03F3-4A64-8956-FE1554385335}" type="presOf" srcId="{B4FDE9FE-2DBC-46D4-9A77-26FAF8C84E30}" destId="{6B94A3BF-7149-4307-88A6-5782906DD908}" srcOrd="0" destOrd="4" presId="urn:microsoft.com/office/officeart/2005/8/layout/hList1"/>
    <dgm:cxn modelId="{00628078-DADC-465B-A1CB-B76979861444}" srcId="{5DE5ED60-88D6-4867-9058-CF8F6C1A5E19}" destId="{38C933A1-7A81-4E6D-8A80-B351C5A8505E}" srcOrd="5" destOrd="0" parTransId="{67421060-4B77-4522-9919-E377CA83B027}" sibTransId="{F101DB92-4358-4AB0-B9FC-5D275EBBA413}"/>
    <dgm:cxn modelId="{78B91359-2F9D-4C76-B606-5ED3B919EEFE}" type="presOf" srcId="{CDD566A3-C7B7-4D0E-AC64-1140DE1FA5A7}" destId="{F256C1D6-4C0D-43C3-822E-E9CFAC4076EE}" srcOrd="0" destOrd="3" presId="urn:microsoft.com/office/officeart/2005/8/layout/hList1"/>
    <dgm:cxn modelId="{2967CB79-8777-4F69-A89C-489BF21B2A49}" srcId="{2AF05C15-A28B-40BD-9697-76A55C0E849E}" destId="{E5A8928B-9982-4F7F-946E-5D325BA472FC}" srcOrd="1" destOrd="0" parTransId="{945177F8-1205-4BCD-9D06-8DC3B4E84E0B}" sibTransId="{5BEE3B04-5888-42DD-A57A-6D1E855D4BAC}"/>
    <dgm:cxn modelId="{052D6C83-278E-44D7-8D9F-8602870137E3}" type="presOf" srcId="{70F9C802-DC29-41E6-845A-74380F7A9623}" destId="{8828AA2D-34C7-4CBF-991A-406385EF784F}" srcOrd="0" destOrd="2" presId="urn:microsoft.com/office/officeart/2005/8/layout/hList1"/>
    <dgm:cxn modelId="{A7B12188-9678-44B5-BC72-787A2EAA168B}" srcId="{E5A8928B-9982-4F7F-946E-5D325BA472FC}" destId="{B94441A3-918C-41C7-A317-37B3FE03157A}" srcOrd="3" destOrd="0" parTransId="{2492EFE7-CCE9-4869-9941-BCC51253F45F}" sibTransId="{595D35A6-C3BB-469D-A2EC-4328292E6134}"/>
    <dgm:cxn modelId="{01A75B93-8DF7-4725-90E4-F2E8C1DF6DBE}" type="presOf" srcId="{FD972B76-4787-459C-9D3C-194CF6BAC4A6}" destId="{F256C1D6-4C0D-43C3-822E-E9CFAC4076EE}" srcOrd="0" destOrd="0" presId="urn:microsoft.com/office/officeart/2005/8/layout/hList1"/>
    <dgm:cxn modelId="{9824F0A8-87E3-468A-B646-8296849F7305}" srcId="{7590668E-8D69-4253-A603-D695547939EE}" destId="{E11D6F75-868E-4BFA-81B2-9B3464ADCC7D}" srcOrd="2" destOrd="0" parTransId="{566F0BAB-B39C-429E-A409-FEEC468017FA}" sibTransId="{5A614824-0F70-4D43-A52F-4A2151116860}"/>
    <dgm:cxn modelId="{7ECAC3AB-2F89-4277-83EE-B28FB25A2890}" type="presOf" srcId="{DA764B75-AEB9-478E-88BE-7CF2AB6EF8FE}" destId="{F256C1D6-4C0D-43C3-822E-E9CFAC4076EE}" srcOrd="0" destOrd="1" presId="urn:microsoft.com/office/officeart/2005/8/layout/hList1"/>
    <dgm:cxn modelId="{F5CCCAB1-D2BD-43C6-A9BF-053221E60DE5}" type="presOf" srcId="{4B1D4409-ECAE-4DF6-9DA1-A2C80D62F4F2}" destId="{8828AA2D-34C7-4CBF-991A-406385EF784F}" srcOrd="0" destOrd="0" presId="urn:microsoft.com/office/officeart/2005/8/layout/hList1"/>
    <dgm:cxn modelId="{4B2C90B5-B1A2-44D2-9D99-DE77BF47F24B}" srcId="{5DE5ED60-88D6-4867-9058-CF8F6C1A5E19}" destId="{D549AA98-CDF9-4D6E-99F3-6DAD53B62766}" srcOrd="4" destOrd="0" parTransId="{304A6DDE-9261-4517-9BBC-4AAF1A3D39A7}" sibTransId="{A111B11A-7809-4774-99B5-BF1C907C0E39}"/>
    <dgm:cxn modelId="{CA845FB6-F55A-4184-9443-C284A4FF1C94}" srcId="{E5A8928B-9982-4F7F-946E-5D325BA472FC}" destId="{8CAEBCF9-1E78-4825-A640-68E51D1F4B32}" srcOrd="2" destOrd="0" parTransId="{08ADDF6F-9D5D-4652-9FD0-B10908D569F6}" sibTransId="{1650172C-9988-4E8C-8130-785B4096BB7E}"/>
    <dgm:cxn modelId="{30ED70BD-BDB1-4F26-803F-732331471288}" type="presOf" srcId="{8C1620E2-A4B4-4056-A04C-09636DEA303F}" destId="{6B94A3BF-7149-4307-88A6-5782906DD908}" srcOrd="0" destOrd="0" presId="urn:microsoft.com/office/officeart/2005/8/layout/hList1"/>
    <dgm:cxn modelId="{09B6CDBE-1D98-47FE-9CDF-1847A301C7E6}" type="presOf" srcId="{8CAEBCF9-1E78-4825-A640-68E51D1F4B32}" destId="{6B94A3BF-7149-4307-88A6-5782906DD908}" srcOrd="0" destOrd="2" presId="urn:microsoft.com/office/officeart/2005/8/layout/hList1"/>
    <dgm:cxn modelId="{260D77CA-9AAE-45F0-87D6-17E0D0E06832}" srcId="{2AF05C15-A28B-40BD-9697-76A55C0E849E}" destId="{7590668E-8D69-4253-A603-D695547939EE}" srcOrd="2" destOrd="0" parTransId="{EF6C88D2-07A6-4A8E-AF61-0617B7F245B7}" sibTransId="{30F9BFB9-2710-4C72-B0F4-002830B75369}"/>
    <dgm:cxn modelId="{88AD37CD-7211-4361-A180-F349835766BD}" srcId="{5DE5ED60-88D6-4867-9058-CF8F6C1A5E19}" destId="{575BA1E9-0EE4-4DC3-B8A2-090335C1CF4F}" srcOrd="3" destOrd="0" parTransId="{2A97A71D-D8B0-4D81-A066-599DDEEDD1C0}" sibTransId="{03F499A8-5BE2-44F8-B15E-10B9EBAF03D2}"/>
    <dgm:cxn modelId="{29FC2ED1-BB59-476B-987F-9A3B43E21F0B}" type="presOf" srcId="{B94441A3-918C-41C7-A317-37B3FE03157A}" destId="{6B94A3BF-7149-4307-88A6-5782906DD908}" srcOrd="0" destOrd="3" presId="urn:microsoft.com/office/officeart/2005/8/layout/hList1"/>
    <dgm:cxn modelId="{0AD1DDD6-8C84-4343-8528-CB0637614DD2}" srcId="{E5A8928B-9982-4F7F-946E-5D325BA472FC}" destId="{3343478C-BEBC-4535-A6FD-A05730BBC5DB}" srcOrd="1" destOrd="0" parTransId="{C752C804-A6F6-43D5-B4D7-DF1F6D76ED7B}" sibTransId="{AF9FBF41-E75A-496E-838E-D2C8A78CD7CD}"/>
    <dgm:cxn modelId="{48CA5DD8-B26A-4516-B1F7-CD60FB180908}" type="presOf" srcId="{575BA1E9-0EE4-4DC3-B8A2-090335C1CF4F}" destId="{8828AA2D-34C7-4CBF-991A-406385EF784F}" srcOrd="0" destOrd="3" presId="urn:microsoft.com/office/officeart/2005/8/layout/hList1"/>
    <dgm:cxn modelId="{58F355DB-0831-4B28-89CB-A56C6E97580E}" type="presOf" srcId="{3343478C-BEBC-4535-A6FD-A05730BBC5DB}" destId="{6B94A3BF-7149-4307-88A6-5782906DD908}" srcOrd="0" destOrd="1" presId="urn:microsoft.com/office/officeart/2005/8/layout/hList1"/>
    <dgm:cxn modelId="{FFC04FEC-9B6E-4874-9F66-57A94DD7ABDF}" type="presOf" srcId="{5DE5ED60-88D6-4867-9058-CF8F6C1A5E19}" destId="{C11B3D52-0078-420D-8B2D-78A644B5953B}" srcOrd="0" destOrd="0" presId="urn:microsoft.com/office/officeart/2005/8/layout/hList1"/>
    <dgm:cxn modelId="{01C62EF0-6238-4E9D-90EB-6F2BE7908AD6}" srcId="{E5A8928B-9982-4F7F-946E-5D325BA472FC}" destId="{B4FDE9FE-2DBC-46D4-9A77-26FAF8C84E30}" srcOrd="4" destOrd="0" parTransId="{C1910D9F-6FB1-4638-8C2D-4D1F44F516E1}" sibTransId="{E60F1E4C-824D-4BAF-B7FE-02B143CE3A56}"/>
    <dgm:cxn modelId="{10E38FF7-ED3B-4FA8-A6F3-77CE20D1BF68}" srcId="{7590668E-8D69-4253-A603-D695547939EE}" destId="{CDD566A3-C7B7-4D0E-AC64-1140DE1FA5A7}" srcOrd="3" destOrd="0" parTransId="{E3575C67-EEDB-435E-A989-A1CDDA34B968}" sibTransId="{88688BEC-0764-468B-BDE0-5C3381F099B8}"/>
    <dgm:cxn modelId="{9B1A20FB-2B8D-4641-B913-017744B8722D}" type="presOf" srcId="{2AF05C15-A28B-40BD-9697-76A55C0E849E}" destId="{AFD3D2A8-3CC2-437D-8032-6D44BCB39624}" srcOrd="0" destOrd="0" presId="urn:microsoft.com/office/officeart/2005/8/layout/hList1"/>
    <dgm:cxn modelId="{221300FE-91DB-400E-B510-C3F014C1B6B5}" srcId="{E5A8928B-9982-4F7F-946E-5D325BA472FC}" destId="{8C1620E2-A4B4-4056-A04C-09636DEA303F}" srcOrd="0" destOrd="0" parTransId="{664BAAA1-7132-45C6-A51C-AB3CCCC87F07}" sibTransId="{2782ED6C-F449-478E-AADB-451AD4B396E5}"/>
    <dgm:cxn modelId="{7EC7AD29-4572-4E9B-B8CF-6CE525EF28D2}" type="presParOf" srcId="{AFD3D2A8-3CC2-437D-8032-6D44BCB39624}" destId="{FE33006C-31F3-4C9F-ABE9-FC8B2C211A7E}" srcOrd="0" destOrd="0" presId="urn:microsoft.com/office/officeart/2005/8/layout/hList1"/>
    <dgm:cxn modelId="{C4C11EC1-B052-4429-81FC-1DA43F18C374}" type="presParOf" srcId="{FE33006C-31F3-4C9F-ABE9-FC8B2C211A7E}" destId="{C11B3D52-0078-420D-8B2D-78A644B5953B}" srcOrd="0" destOrd="0" presId="urn:microsoft.com/office/officeart/2005/8/layout/hList1"/>
    <dgm:cxn modelId="{24EEC1E0-381B-47D6-816E-ED443F78F215}" type="presParOf" srcId="{FE33006C-31F3-4C9F-ABE9-FC8B2C211A7E}" destId="{8828AA2D-34C7-4CBF-991A-406385EF784F}" srcOrd="1" destOrd="0" presId="urn:microsoft.com/office/officeart/2005/8/layout/hList1"/>
    <dgm:cxn modelId="{71528C1C-9CE2-43EB-9088-49CBC9277E5F}" type="presParOf" srcId="{AFD3D2A8-3CC2-437D-8032-6D44BCB39624}" destId="{DF487C5D-897F-4F81-BDAB-8800B7BD7B30}" srcOrd="1" destOrd="0" presId="urn:microsoft.com/office/officeart/2005/8/layout/hList1"/>
    <dgm:cxn modelId="{23C15F64-E471-458D-A3DF-D6B39538D10C}" type="presParOf" srcId="{AFD3D2A8-3CC2-437D-8032-6D44BCB39624}" destId="{8AD83178-B704-47E0-801D-31C0284F98A2}" srcOrd="2" destOrd="0" presId="urn:microsoft.com/office/officeart/2005/8/layout/hList1"/>
    <dgm:cxn modelId="{8B750DBA-2E26-4CD2-BB03-B4CF420C26D9}" type="presParOf" srcId="{8AD83178-B704-47E0-801D-31C0284F98A2}" destId="{9DA9BB4F-E2B1-4E23-B608-262D2627839B}" srcOrd="0" destOrd="0" presId="urn:microsoft.com/office/officeart/2005/8/layout/hList1"/>
    <dgm:cxn modelId="{FF40AE30-C0E6-42A1-9CAC-D02E68F80657}" type="presParOf" srcId="{8AD83178-B704-47E0-801D-31C0284F98A2}" destId="{6B94A3BF-7149-4307-88A6-5782906DD908}" srcOrd="1" destOrd="0" presId="urn:microsoft.com/office/officeart/2005/8/layout/hList1"/>
    <dgm:cxn modelId="{0CAA3DA6-A91D-4270-A30C-B8935A09F305}" type="presParOf" srcId="{AFD3D2A8-3CC2-437D-8032-6D44BCB39624}" destId="{334C3E69-6D39-4B51-AA27-20329DF2F61F}" srcOrd="3" destOrd="0" presId="urn:microsoft.com/office/officeart/2005/8/layout/hList1"/>
    <dgm:cxn modelId="{2DF8E773-1447-4BAC-B0F2-D6CA65ABF376}" type="presParOf" srcId="{AFD3D2A8-3CC2-437D-8032-6D44BCB39624}" destId="{B71DA2D7-03AF-4224-BC99-07E40D125862}" srcOrd="4" destOrd="0" presId="urn:microsoft.com/office/officeart/2005/8/layout/hList1"/>
    <dgm:cxn modelId="{CAEBBA64-6E21-4A80-B700-F83954252547}" type="presParOf" srcId="{B71DA2D7-03AF-4224-BC99-07E40D125862}" destId="{1B00639F-938B-4A8F-A998-BE2B048C1BCF}" srcOrd="0" destOrd="0" presId="urn:microsoft.com/office/officeart/2005/8/layout/hList1"/>
    <dgm:cxn modelId="{8A22D7A2-1BA0-4C1C-A2AB-D92F4E950EF9}" type="presParOf" srcId="{B71DA2D7-03AF-4224-BC99-07E40D125862}" destId="{F256C1D6-4C0D-43C3-822E-E9CFAC4076E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944E6A-CE5C-49A4-A784-7F382E46CC77}"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D4207D3-B064-45FF-99C8-055F9C706D21}">
      <dgm:prSet/>
      <dgm:spPr/>
      <dgm:t>
        <a:bodyPr/>
        <a:lstStyle/>
        <a:p>
          <a:pPr>
            <a:defRPr cap="all"/>
          </a:pPr>
          <a:r>
            <a:rPr lang="it-IT"/>
            <a:t>High Availability and Scalability</a:t>
          </a:r>
          <a:endParaRPr lang="en-US"/>
        </a:p>
      </dgm:t>
    </dgm:pt>
    <dgm:pt modelId="{F01C56B6-0D6C-4A40-8906-191C8C318C80}" type="parTrans" cxnId="{FD4CBACD-F639-4888-BA88-8430393949EB}">
      <dgm:prSet/>
      <dgm:spPr/>
      <dgm:t>
        <a:bodyPr/>
        <a:lstStyle/>
        <a:p>
          <a:endParaRPr lang="en-US"/>
        </a:p>
      </dgm:t>
    </dgm:pt>
    <dgm:pt modelId="{B366BA0A-1D83-4135-950D-DD6D7EC88448}" type="sibTrans" cxnId="{FD4CBACD-F639-4888-BA88-8430393949EB}">
      <dgm:prSet/>
      <dgm:spPr/>
      <dgm:t>
        <a:bodyPr/>
        <a:lstStyle/>
        <a:p>
          <a:endParaRPr lang="en-US"/>
        </a:p>
      </dgm:t>
    </dgm:pt>
    <dgm:pt modelId="{CB6A6445-628D-4370-97AA-96D851AC2A4F}">
      <dgm:prSet/>
      <dgm:spPr/>
      <dgm:t>
        <a:bodyPr/>
        <a:lstStyle/>
        <a:p>
          <a:pPr>
            <a:defRPr cap="all"/>
          </a:pPr>
          <a:r>
            <a:rPr lang="en-US"/>
            <a:t>Security: Authentication and Authorization </a:t>
          </a:r>
        </a:p>
      </dgm:t>
    </dgm:pt>
    <dgm:pt modelId="{149969FF-6F12-4BE6-8169-60F4134E5DB0}" type="parTrans" cxnId="{287DF2BC-3D9F-4AD6-AF3F-1D7F33F145AF}">
      <dgm:prSet/>
      <dgm:spPr/>
      <dgm:t>
        <a:bodyPr/>
        <a:lstStyle/>
        <a:p>
          <a:endParaRPr lang="en-US"/>
        </a:p>
      </dgm:t>
    </dgm:pt>
    <dgm:pt modelId="{59B2D3F5-5247-46DE-934D-6D50F027D71B}" type="sibTrans" cxnId="{287DF2BC-3D9F-4AD6-AF3F-1D7F33F145AF}">
      <dgm:prSet/>
      <dgm:spPr/>
      <dgm:t>
        <a:bodyPr/>
        <a:lstStyle/>
        <a:p>
          <a:endParaRPr lang="en-US"/>
        </a:p>
      </dgm:t>
    </dgm:pt>
    <dgm:pt modelId="{5BC0A100-4EA7-447F-807C-4A8BE7FE90E7}">
      <dgm:prSet/>
      <dgm:spPr/>
      <dgm:t>
        <a:bodyPr/>
        <a:lstStyle/>
        <a:p>
          <a:pPr>
            <a:defRPr cap="all"/>
          </a:pPr>
          <a:r>
            <a:rPr lang="it-IT"/>
            <a:t>UI Elements</a:t>
          </a:r>
          <a:endParaRPr lang="en-US"/>
        </a:p>
      </dgm:t>
    </dgm:pt>
    <dgm:pt modelId="{EF17BD1E-C079-4D14-B5DA-8561CA57CF93}" type="parTrans" cxnId="{136909BA-4F48-4D45-A383-2C4442A52783}">
      <dgm:prSet/>
      <dgm:spPr/>
      <dgm:t>
        <a:bodyPr/>
        <a:lstStyle/>
        <a:p>
          <a:endParaRPr lang="en-US"/>
        </a:p>
      </dgm:t>
    </dgm:pt>
    <dgm:pt modelId="{33A6265D-B06C-4AC6-ACAF-65696799F022}" type="sibTrans" cxnId="{136909BA-4F48-4D45-A383-2C4442A52783}">
      <dgm:prSet/>
      <dgm:spPr/>
      <dgm:t>
        <a:bodyPr/>
        <a:lstStyle/>
        <a:p>
          <a:endParaRPr lang="en-US"/>
        </a:p>
      </dgm:t>
    </dgm:pt>
    <dgm:pt modelId="{D5474456-D102-433C-87C9-8DC342F0909C}">
      <dgm:prSet/>
      <dgm:spPr/>
      <dgm:t>
        <a:bodyPr/>
        <a:lstStyle/>
        <a:p>
          <a:pPr>
            <a:defRPr cap="all"/>
          </a:pPr>
          <a:r>
            <a:rPr lang="it-IT"/>
            <a:t>Business Logic</a:t>
          </a:r>
          <a:endParaRPr lang="en-US"/>
        </a:p>
      </dgm:t>
    </dgm:pt>
    <dgm:pt modelId="{108EDCAB-8ECC-4755-97DD-B92F3A73662D}" type="parTrans" cxnId="{6BABCE62-8FDB-4B83-BB6F-B508D07A1063}">
      <dgm:prSet/>
      <dgm:spPr/>
      <dgm:t>
        <a:bodyPr/>
        <a:lstStyle/>
        <a:p>
          <a:endParaRPr lang="en-US"/>
        </a:p>
      </dgm:t>
    </dgm:pt>
    <dgm:pt modelId="{58880B68-3313-41A1-B82A-42536E4DA64A}" type="sibTrans" cxnId="{6BABCE62-8FDB-4B83-BB6F-B508D07A1063}">
      <dgm:prSet/>
      <dgm:spPr/>
      <dgm:t>
        <a:bodyPr/>
        <a:lstStyle/>
        <a:p>
          <a:endParaRPr lang="en-US"/>
        </a:p>
      </dgm:t>
    </dgm:pt>
    <dgm:pt modelId="{7469D2AE-0BB7-49E3-8D2C-79D236025F0B}">
      <dgm:prSet/>
      <dgm:spPr/>
      <dgm:t>
        <a:bodyPr/>
        <a:lstStyle/>
        <a:p>
          <a:pPr>
            <a:defRPr cap="all"/>
          </a:pPr>
          <a:r>
            <a:rPr lang="it-IT"/>
            <a:t>Hosting</a:t>
          </a:r>
          <a:endParaRPr lang="en-US"/>
        </a:p>
      </dgm:t>
    </dgm:pt>
    <dgm:pt modelId="{EBBFC55F-823D-447A-A734-1CD00C20125C}" type="parTrans" cxnId="{EF95D2EC-64C7-47CD-8CFB-40AA8DA67466}">
      <dgm:prSet/>
      <dgm:spPr/>
      <dgm:t>
        <a:bodyPr/>
        <a:lstStyle/>
        <a:p>
          <a:endParaRPr lang="en-US"/>
        </a:p>
      </dgm:t>
    </dgm:pt>
    <dgm:pt modelId="{4D9B7E47-1386-44B9-8A1A-26E4876B2CE7}" type="sibTrans" cxnId="{EF95D2EC-64C7-47CD-8CFB-40AA8DA67466}">
      <dgm:prSet/>
      <dgm:spPr/>
      <dgm:t>
        <a:bodyPr/>
        <a:lstStyle/>
        <a:p>
          <a:endParaRPr lang="en-US"/>
        </a:p>
      </dgm:t>
    </dgm:pt>
    <dgm:pt modelId="{AA0356A3-1F61-49C3-9C84-A0C76390AA7D}" type="pres">
      <dgm:prSet presAssocID="{D4944E6A-CE5C-49A4-A784-7F382E46CC77}" presName="root" presStyleCnt="0">
        <dgm:presLayoutVars>
          <dgm:dir/>
          <dgm:resizeHandles val="exact"/>
        </dgm:presLayoutVars>
      </dgm:prSet>
      <dgm:spPr/>
    </dgm:pt>
    <dgm:pt modelId="{89B82A5D-E820-4919-914A-5B5F2B4E931B}" type="pres">
      <dgm:prSet presAssocID="{2D4207D3-B064-45FF-99C8-055F9C706D21}" presName="compNode" presStyleCnt="0"/>
      <dgm:spPr/>
    </dgm:pt>
    <dgm:pt modelId="{F045941C-51DD-4422-B446-4261E65A6EBC}" type="pres">
      <dgm:prSet presAssocID="{2D4207D3-B064-45FF-99C8-055F9C706D21}" presName="iconBgRect" presStyleLbl="bgShp" presStyleIdx="0" presStyleCnt="5"/>
      <dgm:spPr/>
    </dgm:pt>
    <dgm:pt modelId="{ABFA832C-2C8C-4CA4-A7F6-F6B9391D7E96}" type="pres">
      <dgm:prSet presAssocID="{2D4207D3-B064-45FF-99C8-055F9C706D2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FF1963B-7CD7-4C53-9590-4317BC7AAA23}" type="pres">
      <dgm:prSet presAssocID="{2D4207D3-B064-45FF-99C8-055F9C706D21}" presName="spaceRect" presStyleCnt="0"/>
      <dgm:spPr/>
    </dgm:pt>
    <dgm:pt modelId="{E39D293E-5EDC-48D4-807C-08FC6CAB4654}" type="pres">
      <dgm:prSet presAssocID="{2D4207D3-B064-45FF-99C8-055F9C706D21}" presName="textRect" presStyleLbl="revTx" presStyleIdx="0" presStyleCnt="5">
        <dgm:presLayoutVars>
          <dgm:chMax val="1"/>
          <dgm:chPref val="1"/>
        </dgm:presLayoutVars>
      </dgm:prSet>
      <dgm:spPr/>
    </dgm:pt>
    <dgm:pt modelId="{1EAA7880-4544-4F31-9388-E1AB01A8C057}" type="pres">
      <dgm:prSet presAssocID="{B366BA0A-1D83-4135-950D-DD6D7EC88448}" presName="sibTrans" presStyleCnt="0"/>
      <dgm:spPr/>
    </dgm:pt>
    <dgm:pt modelId="{22CD2953-51D8-4367-9695-D894CF85676A}" type="pres">
      <dgm:prSet presAssocID="{CB6A6445-628D-4370-97AA-96D851AC2A4F}" presName="compNode" presStyleCnt="0"/>
      <dgm:spPr/>
    </dgm:pt>
    <dgm:pt modelId="{1CA7CBEB-E489-4D4F-B36D-F69BD354764B}" type="pres">
      <dgm:prSet presAssocID="{CB6A6445-628D-4370-97AA-96D851AC2A4F}" presName="iconBgRect" presStyleLbl="bgShp" presStyleIdx="1" presStyleCnt="5"/>
      <dgm:spPr/>
    </dgm:pt>
    <dgm:pt modelId="{631EFCF5-320E-4C9C-8601-63C65A2AFD73}" type="pres">
      <dgm:prSet presAssocID="{CB6A6445-628D-4370-97AA-96D851AC2A4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60229168-2BF5-4F3F-9E9D-30B6CEF6A201}" type="pres">
      <dgm:prSet presAssocID="{CB6A6445-628D-4370-97AA-96D851AC2A4F}" presName="spaceRect" presStyleCnt="0"/>
      <dgm:spPr/>
    </dgm:pt>
    <dgm:pt modelId="{C1C5E039-B45B-48E7-BBB1-F14F393CF79A}" type="pres">
      <dgm:prSet presAssocID="{CB6A6445-628D-4370-97AA-96D851AC2A4F}" presName="textRect" presStyleLbl="revTx" presStyleIdx="1" presStyleCnt="5">
        <dgm:presLayoutVars>
          <dgm:chMax val="1"/>
          <dgm:chPref val="1"/>
        </dgm:presLayoutVars>
      </dgm:prSet>
      <dgm:spPr/>
    </dgm:pt>
    <dgm:pt modelId="{87F64DEE-C3C2-4AE1-9F00-3874381CC460}" type="pres">
      <dgm:prSet presAssocID="{59B2D3F5-5247-46DE-934D-6D50F027D71B}" presName="sibTrans" presStyleCnt="0"/>
      <dgm:spPr/>
    </dgm:pt>
    <dgm:pt modelId="{F66E91AC-0CED-45A6-A0BD-0FB7633D147F}" type="pres">
      <dgm:prSet presAssocID="{5BC0A100-4EA7-447F-807C-4A8BE7FE90E7}" presName="compNode" presStyleCnt="0"/>
      <dgm:spPr/>
    </dgm:pt>
    <dgm:pt modelId="{42F199E2-E4D0-4D57-93FC-6E3498F4183D}" type="pres">
      <dgm:prSet presAssocID="{5BC0A100-4EA7-447F-807C-4A8BE7FE90E7}" presName="iconBgRect" presStyleLbl="bgShp" presStyleIdx="2" presStyleCnt="5"/>
      <dgm:spPr/>
    </dgm:pt>
    <dgm:pt modelId="{4EC8EBD6-5F95-4CF9-822F-D922CAD0AC10}" type="pres">
      <dgm:prSet presAssocID="{5BC0A100-4EA7-447F-807C-4A8BE7FE90E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89583FFF-1BE2-4D4B-9D48-5471DA9D3A9A}" type="pres">
      <dgm:prSet presAssocID="{5BC0A100-4EA7-447F-807C-4A8BE7FE90E7}" presName="spaceRect" presStyleCnt="0"/>
      <dgm:spPr/>
    </dgm:pt>
    <dgm:pt modelId="{83EB3E70-E9A8-4757-93AC-90D843EC40CC}" type="pres">
      <dgm:prSet presAssocID="{5BC0A100-4EA7-447F-807C-4A8BE7FE90E7}" presName="textRect" presStyleLbl="revTx" presStyleIdx="2" presStyleCnt="5">
        <dgm:presLayoutVars>
          <dgm:chMax val="1"/>
          <dgm:chPref val="1"/>
        </dgm:presLayoutVars>
      </dgm:prSet>
      <dgm:spPr/>
    </dgm:pt>
    <dgm:pt modelId="{21A6548E-9062-44F8-A10E-C051B203D206}" type="pres">
      <dgm:prSet presAssocID="{33A6265D-B06C-4AC6-ACAF-65696799F022}" presName="sibTrans" presStyleCnt="0"/>
      <dgm:spPr/>
    </dgm:pt>
    <dgm:pt modelId="{BDB5C2EF-1619-4C24-9C8B-AA78BDF5690D}" type="pres">
      <dgm:prSet presAssocID="{D5474456-D102-433C-87C9-8DC342F0909C}" presName="compNode" presStyleCnt="0"/>
      <dgm:spPr/>
    </dgm:pt>
    <dgm:pt modelId="{C91800BB-712D-4B62-8C3F-A53FEBA6AD35}" type="pres">
      <dgm:prSet presAssocID="{D5474456-D102-433C-87C9-8DC342F0909C}" presName="iconBgRect" presStyleLbl="bgShp" presStyleIdx="3" presStyleCnt="5"/>
      <dgm:spPr/>
    </dgm:pt>
    <dgm:pt modelId="{4DA5B949-379E-4D0D-B4F6-E230FBC3176F}" type="pres">
      <dgm:prSet presAssocID="{D5474456-D102-433C-87C9-8DC342F0909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DC4DB549-2FB4-4691-BA5E-0732D0B920C5}" type="pres">
      <dgm:prSet presAssocID="{D5474456-D102-433C-87C9-8DC342F0909C}" presName="spaceRect" presStyleCnt="0"/>
      <dgm:spPr/>
    </dgm:pt>
    <dgm:pt modelId="{16DFC13D-0DA6-4B61-B5E6-D5640026ADED}" type="pres">
      <dgm:prSet presAssocID="{D5474456-D102-433C-87C9-8DC342F0909C}" presName="textRect" presStyleLbl="revTx" presStyleIdx="3" presStyleCnt="5">
        <dgm:presLayoutVars>
          <dgm:chMax val="1"/>
          <dgm:chPref val="1"/>
        </dgm:presLayoutVars>
      </dgm:prSet>
      <dgm:spPr/>
    </dgm:pt>
    <dgm:pt modelId="{A10AE0CD-55F0-4851-8984-6A16AFAB5E8A}" type="pres">
      <dgm:prSet presAssocID="{58880B68-3313-41A1-B82A-42536E4DA64A}" presName="sibTrans" presStyleCnt="0"/>
      <dgm:spPr/>
    </dgm:pt>
    <dgm:pt modelId="{39612CDA-E8FC-4A37-862F-E8CDEF52A8B2}" type="pres">
      <dgm:prSet presAssocID="{7469D2AE-0BB7-49E3-8D2C-79D236025F0B}" presName="compNode" presStyleCnt="0"/>
      <dgm:spPr/>
    </dgm:pt>
    <dgm:pt modelId="{4E50868E-4F72-44CA-A144-54B033B97F53}" type="pres">
      <dgm:prSet presAssocID="{7469D2AE-0BB7-49E3-8D2C-79D236025F0B}" presName="iconBgRect" presStyleLbl="bgShp" presStyleIdx="4" presStyleCnt="5"/>
      <dgm:spPr/>
    </dgm:pt>
    <dgm:pt modelId="{5DB7DEE9-0C3F-4D1B-B9D5-6C5AF80B217A}" type="pres">
      <dgm:prSet presAssocID="{7469D2AE-0BB7-49E3-8D2C-79D236025F0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load from cloud"/>
        </a:ext>
      </dgm:extLst>
    </dgm:pt>
    <dgm:pt modelId="{8EF77AF0-5954-452B-B43F-76127FC0A2B5}" type="pres">
      <dgm:prSet presAssocID="{7469D2AE-0BB7-49E3-8D2C-79D236025F0B}" presName="spaceRect" presStyleCnt="0"/>
      <dgm:spPr/>
    </dgm:pt>
    <dgm:pt modelId="{5BA3DDAC-BB7A-49B5-9293-0D2ECF589005}" type="pres">
      <dgm:prSet presAssocID="{7469D2AE-0BB7-49E3-8D2C-79D236025F0B}" presName="textRect" presStyleLbl="revTx" presStyleIdx="4" presStyleCnt="5">
        <dgm:presLayoutVars>
          <dgm:chMax val="1"/>
          <dgm:chPref val="1"/>
        </dgm:presLayoutVars>
      </dgm:prSet>
      <dgm:spPr/>
    </dgm:pt>
  </dgm:ptLst>
  <dgm:cxnLst>
    <dgm:cxn modelId="{078E010C-DD19-4A19-A3CA-69423417BADD}" type="presOf" srcId="{2D4207D3-B064-45FF-99C8-055F9C706D21}" destId="{E39D293E-5EDC-48D4-807C-08FC6CAB4654}" srcOrd="0" destOrd="0" presId="urn:microsoft.com/office/officeart/2018/5/layout/IconCircleLabelList"/>
    <dgm:cxn modelId="{6BABCE62-8FDB-4B83-BB6F-B508D07A1063}" srcId="{D4944E6A-CE5C-49A4-A784-7F382E46CC77}" destId="{D5474456-D102-433C-87C9-8DC342F0909C}" srcOrd="3" destOrd="0" parTransId="{108EDCAB-8ECC-4755-97DD-B92F3A73662D}" sibTransId="{58880B68-3313-41A1-B82A-42536E4DA64A}"/>
    <dgm:cxn modelId="{04D9E769-61E4-426C-A11A-6C5699C4168F}" type="presOf" srcId="{7469D2AE-0BB7-49E3-8D2C-79D236025F0B}" destId="{5BA3DDAC-BB7A-49B5-9293-0D2ECF589005}" srcOrd="0" destOrd="0" presId="urn:microsoft.com/office/officeart/2018/5/layout/IconCircleLabelList"/>
    <dgm:cxn modelId="{EDAB344D-0524-48E5-8881-8A8261A9D39D}" type="presOf" srcId="{5BC0A100-4EA7-447F-807C-4A8BE7FE90E7}" destId="{83EB3E70-E9A8-4757-93AC-90D843EC40CC}" srcOrd="0" destOrd="0" presId="urn:microsoft.com/office/officeart/2018/5/layout/IconCircleLabelList"/>
    <dgm:cxn modelId="{A646E773-4C78-4351-B68D-A1C564695357}" type="presOf" srcId="{D5474456-D102-433C-87C9-8DC342F0909C}" destId="{16DFC13D-0DA6-4B61-B5E6-D5640026ADED}" srcOrd="0" destOrd="0" presId="urn:microsoft.com/office/officeart/2018/5/layout/IconCircleLabelList"/>
    <dgm:cxn modelId="{20235B58-EBD2-4C1E-86F9-31F1E4DC026E}" type="presOf" srcId="{CB6A6445-628D-4370-97AA-96D851AC2A4F}" destId="{C1C5E039-B45B-48E7-BBB1-F14F393CF79A}" srcOrd="0" destOrd="0" presId="urn:microsoft.com/office/officeart/2018/5/layout/IconCircleLabelList"/>
    <dgm:cxn modelId="{136909BA-4F48-4D45-A383-2C4442A52783}" srcId="{D4944E6A-CE5C-49A4-A784-7F382E46CC77}" destId="{5BC0A100-4EA7-447F-807C-4A8BE7FE90E7}" srcOrd="2" destOrd="0" parTransId="{EF17BD1E-C079-4D14-B5DA-8561CA57CF93}" sibTransId="{33A6265D-B06C-4AC6-ACAF-65696799F022}"/>
    <dgm:cxn modelId="{287DF2BC-3D9F-4AD6-AF3F-1D7F33F145AF}" srcId="{D4944E6A-CE5C-49A4-A784-7F382E46CC77}" destId="{CB6A6445-628D-4370-97AA-96D851AC2A4F}" srcOrd="1" destOrd="0" parTransId="{149969FF-6F12-4BE6-8169-60F4134E5DB0}" sibTransId="{59B2D3F5-5247-46DE-934D-6D50F027D71B}"/>
    <dgm:cxn modelId="{FD4CBACD-F639-4888-BA88-8430393949EB}" srcId="{D4944E6A-CE5C-49A4-A784-7F382E46CC77}" destId="{2D4207D3-B064-45FF-99C8-055F9C706D21}" srcOrd="0" destOrd="0" parTransId="{F01C56B6-0D6C-4A40-8906-191C8C318C80}" sibTransId="{B366BA0A-1D83-4135-950D-DD6D7EC88448}"/>
    <dgm:cxn modelId="{EF95D2EC-64C7-47CD-8CFB-40AA8DA67466}" srcId="{D4944E6A-CE5C-49A4-A784-7F382E46CC77}" destId="{7469D2AE-0BB7-49E3-8D2C-79D236025F0B}" srcOrd="4" destOrd="0" parTransId="{EBBFC55F-823D-447A-A734-1CD00C20125C}" sibTransId="{4D9B7E47-1386-44B9-8A1A-26E4876B2CE7}"/>
    <dgm:cxn modelId="{C39BBDF6-8E34-497A-81A0-9580228AFDA5}" type="presOf" srcId="{D4944E6A-CE5C-49A4-A784-7F382E46CC77}" destId="{AA0356A3-1F61-49C3-9C84-A0C76390AA7D}" srcOrd="0" destOrd="0" presId="urn:microsoft.com/office/officeart/2018/5/layout/IconCircleLabelList"/>
    <dgm:cxn modelId="{4C8CE0FC-92EB-4D7A-B604-FD66176C2BAF}" type="presParOf" srcId="{AA0356A3-1F61-49C3-9C84-A0C76390AA7D}" destId="{89B82A5D-E820-4919-914A-5B5F2B4E931B}" srcOrd="0" destOrd="0" presId="urn:microsoft.com/office/officeart/2018/5/layout/IconCircleLabelList"/>
    <dgm:cxn modelId="{B30867AA-AF53-486C-8DD1-4ABEA4066E34}" type="presParOf" srcId="{89B82A5D-E820-4919-914A-5B5F2B4E931B}" destId="{F045941C-51DD-4422-B446-4261E65A6EBC}" srcOrd="0" destOrd="0" presId="urn:microsoft.com/office/officeart/2018/5/layout/IconCircleLabelList"/>
    <dgm:cxn modelId="{A208D338-C870-49E6-8E8E-31CA684615F0}" type="presParOf" srcId="{89B82A5D-E820-4919-914A-5B5F2B4E931B}" destId="{ABFA832C-2C8C-4CA4-A7F6-F6B9391D7E96}" srcOrd="1" destOrd="0" presId="urn:microsoft.com/office/officeart/2018/5/layout/IconCircleLabelList"/>
    <dgm:cxn modelId="{25840300-87EE-40DD-B4B0-CB189D7812E2}" type="presParOf" srcId="{89B82A5D-E820-4919-914A-5B5F2B4E931B}" destId="{3FF1963B-7CD7-4C53-9590-4317BC7AAA23}" srcOrd="2" destOrd="0" presId="urn:microsoft.com/office/officeart/2018/5/layout/IconCircleLabelList"/>
    <dgm:cxn modelId="{13A8D0FE-559C-4DE9-9C0F-5804B8905B12}" type="presParOf" srcId="{89B82A5D-E820-4919-914A-5B5F2B4E931B}" destId="{E39D293E-5EDC-48D4-807C-08FC6CAB4654}" srcOrd="3" destOrd="0" presId="urn:microsoft.com/office/officeart/2018/5/layout/IconCircleLabelList"/>
    <dgm:cxn modelId="{3856B21A-55AD-4C2C-8368-2960E405F610}" type="presParOf" srcId="{AA0356A3-1F61-49C3-9C84-A0C76390AA7D}" destId="{1EAA7880-4544-4F31-9388-E1AB01A8C057}" srcOrd="1" destOrd="0" presId="urn:microsoft.com/office/officeart/2018/5/layout/IconCircleLabelList"/>
    <dgm:cxn modelId="{CBA9C156-24AF-4588-88AD-33E17EEBBE43}" type="presParOf" srcId="{AA0356A3-1F61-49C3-9C84-A0C76390AA7D}" destId="{22CD2953-51D8-4367-9695-D894CF85676A}" srcOrd="2" destOrd="0" presId="urn:microsoft.com/office/officeart/2018/5/layout/IconCircleLabelList"/>
    <dgm:cxn modelId="{D89FAA63-B7F0-43C0-AE12-0CF3FD9C6660}" type="presParOf" srcId="{22CD2953-51D8-4367-9695-D894CF85676A}" destId="{1CA7CBEB-E489-4D4F-B36D-F69BD354764B}" srcOrd="0" destOrd="0" presId="urn:microsoft.com/office/officeart/2018/5/layout/IconCircleLabelList"/>
    <dgm:cxn modelId="{8E0B0CDF-0C28-4038-B77E-704EBFE21FD4}" type="presParOf" srcId="{22CD2953-51D8-4367-9695-D894CF85676A}" destId="{631EFCF5-320E-4C9C-8601-63C65A2AFD73}" srcOrd="1" destOrd="0" presId="urn:microsoft.com/office/officeart/2018/5/layout/IconCircleLabelList"/>
    <dgm:cxn modelId="{9BA21779-3A9E-4B80-87A1-11FF060482A0}" type="presParOf" srcId="{22CD2953-51D8-4367-9695-D894CF85676A}" destId="{60229168-2BF5-4F3F-9E9D-30B6CEF6A201}" srcOrd="2" destOrd="0" presId="urn:microsoft.com/office/officeart/2018/5/layout/IconCircleLabelList"/>
    <dgm:cxn modelId="{5C06D118-941B-485C-B091-D4E0BC02B4F5}" type="presParOf" srcId="{22CD2953-51D8-4367-9695-D894CF85676A}" destId="{C1C5E039-B45B-48E7-BBB1-F14F393CF79A}" srcOrd="3" destOrd="0" presId="urn:microsoft.com/office/officeart/2018/5/layout/IconCircleLabelList"/>
    <dgm:cxn modelId="{39D29B76-061D-4167-81C2-1B72039C9D26}" type="presParOf" srcId="{AA0356A3-1F61-49C3-9C84-A0C76390AA7D}" destId="{87F64DEE-C3C2-4AE1-9F00-3874381CC460}" srcOrd="3" destOrd="0" presId="urn:microsoft.com/office/officeart/2018/5/layout/IconCircleLabelList"/>
    <dgm:cxn modelId="{2EB35E18-5332-410D-A7D7-BDE06D9A1A5D}" type="presParOf" srcId="{AA0356A3-1F61-49C3-9C84-A0C76390AA7D}" destId="{F66E91AC-0CED-45A6-A0BD-0FB7633D147F}" srcOrd="4" destOrd="0" presId="urn:microsoft.com/office/officeart/2018/5/layout/IconCircleLabelList"/>
    <dgm:cxn modelId="{7FBC7F9E-EE4B-410E-8900-4B38E8E68F37}" type="presParOf" srcId="{F66E91AC-0CED-45A6-A0BD-0FB7633D147F}" destId="{42F199E2-E4D0-4D57-93FC-6E3498F4183D}" srcOrd="0" destOrd="0" presId="urn:microsoft.com/office/officeart/2018/5/layout/IconCircleLabelList"/>
    <dgm:cxn modelId="{D2D1245C-3391-4284-B12C-5E8256009E1F}" type="presParOf" srcId="{F66E91AC-0CED-45A6-A0BD-0FB7633D147F}" destId="{4EC8EBD6-5F95-4CF9-822F-D922CAD0AC10}" srcOrd="1" destOrd="0" presId="urn:microsoft.com/office/officeart/2018/5/layout/IconCircleLabelList"/>
    <dgm:cxn modelId="{C037F6A0-E1B0-4304-BE13-222DC7CF82A1}" type="presParOf" srcId="{F66E91AC-0CED-45A6-A0BD-0FB7633D147F}" destId="{89583FFF-1BE2-4D4B-9D48-5471DA9D3A9A}" srcOrd="2" destOrd="0" presId="urn:microsoft.com/office/officeart/2018/5/layout/IconCircleLabelList"/>
    <dgm:cxn modelId="{6C5700D8-5756-4666-8785-B668DB7276CF}" type="presParOf" srcId="{F66E91AC-0CED-45A6-A0BD-0FB7633D147F}" destId="{83EB3E70-E9A8-4757-93AC-90D843EC40CC}" srcOrd="3" destOrd="0" presId="urn:microsoft.com/office/officeart/2018/5/layout/IconCircleLabelList"/>
    <dgm:cxn modelId="{4821FB2E-C026-4C3F-A3FF-D40E277708EE}" type="presParOf" srcId="{AA0356A3-1F61-49C3-9C84-A0C76390AA7D}" destId="{21A6548E-9062-44F8-A10E-C051B203D206}" srcOrd="5" destOrd="0" presId="urn:microsoft.com/office/officeart/2018/5/layout/IconCircleLabelList"/>
    <dgm:cxn modelId="{336D8649-054D-4AD8-9F88-4F3B275D988D}" type="presParOf" srcId="{AA0356A3-1F61-49C3-9C84-A0C76390AA7D}" destId="{BDB5C2EF-1619-4C24-9C8B-AA78BDF5690D}" srcOrd="6" destOrd="0" presId="urn:microsoft.com/office/officeart/2018/5/layout/IconCircleLabelList"/>
    <dgm:cxn modelId="{CAD0080D-779F-4C9E-96B3-24E96A9AFD0C}" type="presParOf" srcId="{BDB5C2EF-1619-4C24-9C8B-AA78BDF5690D}" destId="{C91800BB-712D-4B62-8C3F-A53FEBA6AD35}" srcOrd="0" destOrd="0" presId="urn:microsoft.com/office/officeart/2018/5/layout/IconCircleLabelList"/>
    <dgm:cxn modelId="{827DDEBD-7077-4B6A-A906-4AEA9C9BB3C0}" type="presParOf" srcId="{BDB5C2EF-1619-4C24-9C8B-AA78BDF5690D}" destId="{4DA5B949-379E-4D0D-B4F6-E230FBC3176F}" srcOrd="1" destOrd="0" presId="urn:microsoft.com/office/officeart/2018/5/layout/IconCircleLabelList"/>
    <dgm:cxn modelId="{01F577A8-BAD2-4282-8AA1-D24805CA9A0B}" type="presParOf" srcId="{BDB5C2EF-1619-4C24-9C8B-AA78BDF5690D}" destId="{DC4DB549-2FB4-4691-BA5E-0732D0B920C5}" srcOrd="2" destOrd="0" presId="urn:microsoft.com/office/officeart/2018/5/layout/IconCircleLabelList"/>
    <dgm:cxn modelId="{EC3901A8-16E7-4966-BE5B-7A01FD4AD84E}" type="presParOf" srcId="{BDB5C2EF-1619-4C24-9C8B-AA78BDF5690D}" destId="{16DFC13D-0DA6-4B61-B5E6-D5640026ADED}" srcOrd="3" destOrd="0" presId="urn:microsoft.com/office/officeart/2018/5/layout/IconCircleLabelList"/>
    <dgm:cxn modelId="{D3D42417-ADA1-4783-884B-4BB7790D9980}" type="presParOf" srcId="{AA0356A3-1F61-49C3-9C84-A0C76390AA7D}" destId="{A10AE0CD-55F0-4851-8984-6A16AFAB5E8A}" srcOrd="7" destOrd="0" presId="urn:microsoft.com/office/officeart/2018/5/layout/IconCircleLabelList"/>
    <dgm:cxn modelId="{4EE04104-AF21-4748-8581-47124437D0CB}" type="presParOf" srcId="{AA0356A3-1F61-49C3-9C84-A0C76390AA7D}" destId="{39612CDA-E8FC-4A37-862F-E8CDEF52A8B2}" srcOrd="8" destOrd="0" presId="urn:microsoft.com/office/officeart/2018/5/layout/IconCircleLabelList"/>
    <dgm:cxn modelId="{09F77336-A27D-42B7-A806-CE0B2AECDE04}" type="presParOf" srcId="{39612CDA-E8FC-4A37-862F-E8CDEF52A8B2}" destId="{4E50868E-4F72-44CA-A144-54B033B97F53}" srcOrd="0" destOrd="0" presId="urn:microsoft.com/office/officeart/2018/5/layout/IconCircleLabelList"/>
    <dgm:cxn modelId="{FFD5E7F4-A89B-4222-AF66-03500255E05C}" type="presParOf" srcId="{39612CDA-E8FC-4A37-862F-E8CDEF52A8B2}" destId="{5DB7DEE9-0C3F-4D1B-B9D5-6C5AF80B217A}" srcOrd="1" destOrd="0" presId="urn:microsoft.com/office/officeart/2018/5/layout/IconCircleLabelList"/>
    <dgm:cxn modelId="{458D0FCF-B213-42DD-B1DE-7CF40F34A195}" type="presParOf" srcId="{39612CDA-E8FC-4A37-862F-E8CDEF52A8B2}" destId="{8EF77AF0-5954-452B-B43F-76127FC0A2B5}" srcOrd="2" destOrd="0" presId="urn:microsoft.com/office/officeart/2018/5/layout/IconCircleLabelList"/>
    <dgm:cxn modelId="{5EABE0BE-980F-4B03-9CC6-EFF9630D78E8}" type="presParOf" srcId="{39612CDA-E8FC-4A37-862F-E8CDEF52A8B2}" destId="{5BA3DDAC-BB7A-49B5-9293-0D2ECF58900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A7AB5D-6605-4B8A-AE7B-EC33E9B73C4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6F30392-CBDD-4FCC-B7BD-C70ABC38BD07}">
      <dgm:prSet/>
      <dgm:spPr/>
      <dgm:t>
        <a:bodyPr/>
        <a:lstStyle/>
        <a:p>
          <a:pPr>
            <a:defRPr cap="all"/>
          </a:pPr>
          <a:r>
            <a:rPr lang="it-IT"/>
            <a:t>Multiple </a:t>
          </a:r>
          <a:r>
            <a:rPr lang="en-US"/>
            <a:t>environments</a:t>
          </a:r>
          <a:r>
            <a:rPr lang="it-IT"/>
            <a:t> (DEV, TEST, STAGING, PROD)</a:t>
          </a:r>
          <a:endParaRPr lang="en-US"/>
        </a:p>
      </dgm:t>
    </dgm:pt>
    <dgm:pt modelId="{BA2BB085-1AD1-49BB-9685-9959E88B0688}" type="parTrans" cxnId="{996E1A9E-1748-4575-A901-7EE62D548489}">
      <dgm:prSet/>
      <dgm:spPr/>
      <dgm:t>
        <a:bodyPr/>
        <a:lstStyle/>
        <a:p>
          <a:endParaRPr lang="en-US"/>
        </a:p>
      </dgm:t>
    </dgm:pt>
    <dgm:pt modelId="{38EBEF11-B36C-4AB7-944F-B06409E24D23}" type="sibTrans" cxnId="{996E1A9E-1748-4575-A901-7EE62D548489}">
      <dgm:prSet/>
      <dgm:spPr/>
      <dgm:t>
        <a:bodyPr/>
        <a:lstStyle/>
        <a:p>
          <a:endParaRPr lang="en-US"/>
        </a:p>
      </dgm:t>
    </dgm:pt>
    <dgm:pt modelId="{4BC0801E-486A-423C-AAFB-A1EFB915B92E}">
      <dgm:prSet/>
      <dgm:spPr/>
      <dgm:t>
        <a:bodyPr/>
        <a:lstStyle/>
        <a:p>
          <a:pPr>
            <a:defRPr cap="all"/>
          </a:pPr>
          <a:r>
            <a:rPr lang="it-IT"/>
            <a:t>Multiple tenants (DEV, TEST, STAGING, PROD)</a:t>
          </a:r>
          <a:endParaRPr lang="en-US"/>
        </a:p>
      </dgm:t>
    </dgm:pt>
    <dgm:pt modelId="{E8121CA2-CBE8-43A1-967D-619F27C44217}" type="parTrans" cxnId="{21A8F348-EF2C-4400-81F9-047D9F6B23C9}">
      <dgm:prSet/>
      <dgm:spPr/>
      <dgm:t>
        <a:bodyPr/>
        <a:lstStyle/>
        <a:p>
          <a:endParaRPr lang="en-US"/>
        </a:p>
      </dgm:t>
    </dgm:pt>
    <dgm:pt modelId="{EA05F38A-2AFA-410D-9F76-58BB07F56042}" type="sibTrans" cxnId="{21A8F348-EF2C-4400-81F9-047D9F6B23C9}">
      <dgm:prSet/>
      <dgm:spPr/>
      <dgm:t>
        <a:bodyPr/>
        <a:lstStyle/>
        <a:p>
          <a:endParaRPr lang="en-US"/>
        </a:p>
      </dgm:t>
    </dgm:pt>
    <dgm:pt modelId="{6D1E8FC6-F8C4-4219-ADE8-D9A65CF490E3}">
      <dgm:prSet/>
      <dgm:spPr/>
      <dgm:t>
        <a:bodyPr/>
        <a:lstStyle/>
        <a:p>
          <a:pPr>
            <a:defRPr cap="all"/>
          </a:pPr>
          <a:r>
            <a:rPr lang="it-IT"/>
            <a:t>Content Repository</a:t>
          </a:r>
          <a:endParaRPr lang="en-US"/>
        </a:p>
      </dgm:t>
    </dgm:pt>
    <dgm:pt modelId="{2D45AFEA-42B6-478D-83E1-8C3FD9DA187B}" type="parTrans" cxnId="{657E8CC6-A2A1-49FE-B891-E5F775327D3D}">
      <dgm:prSet/>
      <dgm:spPr/>
      <dgm:t>
        <a:bodyPr/>
        <a:lstStyle/>
        <a:p>
          <a:endParaRPr lang="en-US"/>
        </a:p>
      </dgm:t>
    </dgm:pt>
    <dgm:pt modelId="{89F13B81-A0CA-4B44-ACA5-6373453F09A0}" type="sibTrans" cxnId="{657E8CC6-A2A1-49FE-B891-E5F775327D3D}">
      <dgm:prSet/>
      <dgm:spPr/>
      <dgm:t>
        <a:bodyPr/>
        <a:lstStyle/>
        <a:p>
          <a:endParaRPr lang="en-US"/>
        </a:p>
      </dgm:t>
    </dgm:pt>
    <dgm:pt modelId="{10073CB0-9613-4DA8-8202-280C001E85C3}">
      <dgm:prSet/>
      <dgm:spPr/>
      <dgm:t>
        <a:bodyPr/>
        <a:lstStyle/>
        <a:p>
          <a:pPr>
            <a:defRPr cap="all"/>
          </a:pPr>
          <a:r>
            <a:rPr lang="en-US"/>
            <a:t>Monitoring and telemetry</a:t>
          </a:r>
        </a:p>
      </dgm:t>
    </dgm:pt>
    <dgm:pt modelId="{0E1FB481-F701-4A1A-9822-BB3E1C15175B}" type="parTrans" cxnId="{1CE8036E-E4CD-478E-B96D-35F3B5BA9A69}">
      <dgm:prSet/>
      <dgm:spPr/>
      <dgm:t>
        <a:bodyPr/>
        <a:lstStyle/>
        <a:p>
          <a:endParaRPr lang="en-US"/>
        </a:p>
      </dgm:t>
    </dgm:pt>
    <dgm:pt modelId="{C0AD9F11-C130-4F16-B128-6D6283FAC883}" type="sibTrans" cxnId="{1CE8036E-E4CD-478E-B96D-35F3B5BA9A69}">
      <dgm:prSet/>
      <dgm:spPr/>
      <dgm:t>
        <a:bodyPr/>
        <a:lstStyle/>
        <a:p>
          <a:endParaRPr lang="en-US"/>
        </a:p>
      </dgm:t>
    </dgm:pt>
    <dgm:pt modelId="{55A7AFEC-C8BF-4977-8486-EB7340C462BF}">
      <dgm:prSet/>
      <dgm:spPr/>
      <dgm:t>
        <a:bodyPr/>
        <a:lstStyle/>
        <a:p>
          <a:pPr>
            <a:defRPr cap="all"/>
          </a:pPr>
          <a:r>
            <a:rPr lang="en-US"/>
            <a:t>Maintainability</a:t>
          </a:r>
        </a:p>
      </dgm:t>
    </dgm:pt>
    <dgm:pt modelId="{9F8FA67C-D194-44B4-9CD9-F66DD9E2F1CE}" type="parTrans" cxnId="{01A9D09F-0C0B-4B70-ACFF-574C9D45F607}">
      <dgm:prSet/>
      <dgm:spPr/>
      <dgm:t>
        <a:bodyPr/>
        <a:lstStyle/>
        <a:p>
          <a:endParaRPr lang="en-US"/>
        </a:p>
      </dgm:t>
    </dgm:pt>
    <dgm:pt modelId="{DBFDD264-FC0D-426E-94AA-94C05F6FFC89}" type="sibTrans" cxnId="{01A9D09F-0C0B-4B70-ACFF-574C9D45F607}">
      <dgm:prSet/>
      <dgm:spPr/>
      <dgm:t>
        <a:bodyPr/>
        <a:lstStyle/>
        <a:p>
          <a:endParaRPr lang="en-US"/>
        </a:p>
      </dgm:t>
    </dgm:pt>
    <dgm:pt modelId="{1A0B013B-B1D9-4850-AD8C-DA9C8BEA74D6}" type="pres">
      <dgm:prSet presAssocID="{2BA7AB5D-6605-4B8A-AE7B-EC33E9B73C41}" presName="root" presStyleCnt="0">
        <dgm:presLayoutVars>
          <dgm:dir/>
          <dgm:resizeHandles val="exact"/>
        </dgm:presLayoutVars>
      </dgm:prSet>
      <dgm:spPr/>
    </dgm:pt>
    <dgm:pt modelId="{43760C9C-F83A-4BCA-8646-0712151CE342}" type="pres">
      <dgm:prSet presAssocID="{76F30392-CBDD-4FCC-B7BD-C70ABC38BD07}" presName="compNode" presStyleCnt="0"/>
      <dgm:spPr/>
    </dgm:pt>
    <dgm:pt modelId="{3BD5215C-AF1B-4BE7-A2BC-DEE4F96D4E61}" type="pres">
      <dgm:prSet presAssocID="{76F30392-CBDD-4FCC-B7BD-C70ABC38BD07}" presName="iconBgRect" presStyleLbl="bgShp" presStyleIdx="0" presStyleCnt="5"/>
      <dgm:spPr/>
    </dgm:pt>
    <dgm:pt modelId="{C26BF248-32CC-4E18-928C-30DD12BB1E1B}" type="pres">
      <dgm:prSet presAssocID="{76F30392-CBDD-4FCC-B7BD-C70ABC38BD0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4727714C-9C9F-4178-9DDF-29A6E062A959}" type="pres">
      <dgm:prSet presAssocID="{76F30392-CBDD-4FCC-B7BD-C70ABC38BD07}" presName="spaceRect" presStyleCnt="0"/>
      <dgm:spPr/>
    </dgm:pt>
    <dgm:pt modelId="{227BF7BC-C7E4-4840-8504-AEFB3E2C80B3}" type="pres">
      <dgm:prSet presAssocID="{76F30392-CBDD-4FCC-B7BD-C70ABC38BD07}" presName="textRect" presStyleLbl="revTx" presStyleIdx="0" presStyleCnt="5">
        <dgm:presLayoutVars>
          <dgm:chMax val="1"/>
          <dgm:chPref val="1"/>
        </dgm:presLayoutVars>
      </dgm:prSet>
      <dgm:spPr/>
    </dgm:pt>
    <dgm:pt modelId="{4C8FA6D6-7405-4E36-89A8-2079D0938D02}" type="pres">
      <dgm:prSet presAssocID="{38EBEF11-B36C-4AB7-944F-B06409E24D23}" presName="sibTrans" presStyleCnt="0"/>
      <dgm:spPr/>
    </dgm:pt>
    <dgm:pt modelId="{2A620FA5-0E19-499B-AA45-C64B68654D9E}" type="pres">
      <dgm:prSet presAssocID="{4BC0801E-486A-423C-AAFB-A1EFB915B92E}" presName="compNode" presStyleCnt="0"/>
      <dgm:spPr/>
    </dgm:pt>
    <dgm:pt modelId="{4E7CDAE6-07AF-4ACB-A658-0D2332926C31}" type="pres">
      <dgm:prSet presAssocID="{4BC0801E-486A-423C-AAFB-A1EFB915B92E}" presName="iconBgRect" presStyleLbl="bgShp" presStyleIdx="1" presStyleCnt="5"/>
      <dgm:spPr/>
    </dgm:pt>
    <dgm:pt modelId="{AAF702E8-F55D-4945-8501-9C1802DAF937}" type="pres">
      <dgm:prSet presAssocID="{4BC0801E-486A-423C-AAFB-A1EFB915B92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A2392502-21DF-4E3F-8100-F1C9D77F4AEB}" type="pres">
      <dgm:prSet presAssocID="{4BC0801E-486A-423C-AAFB-A1EFB915B92E}" presName="spaceRect" presStyleCnt="0"/>
      <dgm:spPr/>
    </dgm:pt>
    <dgm:pt modelId="{620E8D6C-3054-4989-BFD7-F4FBD02A19C6}" type="pres">
      <dgm:prSet presAssocID="{4BC0801E-486A-423C-AAFB-A1EFB915B92E}" presName="textRect" presStyleLbl="revTx" presStyleIdx="1" presStyleCnt="5">
        <dgm:presLayoutVars>
          <dgm:chMax val="1"/>
          <dgm:chPref val="1"/>
        </dgm:presLayoutVars>
      </dgm:prSet>
      <dgm:spPr/>
    </dgm:pt>
    <dgm:pt modelId="{A0AA78DB-5259-415A-A6E0-F1B299964D3F}" type="pres">
      <dgm:prSet presAssocID="{EA05F38A-2AFA-410D-9F76-58BB07F56042}" presName="sibTrans" presStyleCnt="0"/>
      <dgm:spPr/>
    </dgm:pt>
    <dgm:pt modelId="{F2927ACE-DE6D-49BC-8F15-A8B3C6CFE5CF}" type="pres">
      <dgm:prSet presAssocID="{6D1E8FC6-F8C4-4219-ADE8-D9A65CF490E3}" presName="compNode" presStyleCnt="0"/>
      <dgm:spPr/>
    </dgm:pt>
    <dgm:pt modelId="{B0A9270B-6BC5-44BA-9F20-F202094436CA}" type="pres">
      <dgm:prSet presAssocID="{6D1E8FC6-F8C4-4219-ADE8-D9A65CF490E3}" presName="iconBgRect" presStyleLbl="bgShp" presStyleIdx="2" presStyleCnt="5"/>
      <dgm:spPr/>
    </dgm:pt>
    <dgm:pt modelId="{E61DF69D-079E-427D-9FAE-C25C7681635A}" type="pres">
      <dgm:prSet presAssocID="{6D1E8FC6-F8C4-4219-ADE8-D9A65CF490E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49884C7-DF51-432C-B90B-9E9649FD04B0}" type="pres">
      <dgm:prSet presAssocID="{6D1E8FC6-F8C4-4219-ADE8-D9A65CF490E3}" presName="spaceRect" presStyleCnt="0"/>
      <dgm:spPr/>
    </dgm:pt>
    <dgm:pt modelId="{E72D9648-CFED-488F-84D1-DA2E4194F2DF}" type="pres">
      <dgm:prSet presAssocID="{6D1E8FC6-F8C4-4219-ADE8-D9A65CF490E3}" presName="textRect" presStyleLbl="revTx" presStyleIdx="2" presStyleCnt="5">
        <dgm:presLayoutVars>
          <dgm:chMax val="1"/>
          <dgm:chPref val="1"/>
        </dgm:presLayoutVars>
      </dgm:prSet>
      <dgm:spPr/>
    </dgm:pt>
    <dgm:pt modelId="{458DDB58-866D-4395-8AE0-09E8C04DC6AE}" type="pres">
      <dgm:prSet presAssocID="{89F13B81-A0CA-4B44-ACA5-6373453F09A0}" presName="sibTrans" presStyleCnt="0"/>
      <dgm:spPr/>
    </dgm:pt>
    <dgm:pt modelId="{96E4386A-EEA2-4E59-B91F-279AA7D1EDD2}" type="pres">
      <dgm:prSet presAssocID="{10073CB0-9613-4DA8-8202-280C001E85C3}" presName="compNode" presStyleCnt="0"/>
      <dgm:spPr/>
    </dgm:pt>
    <dgm:pt modelId="{1E7491AD-F4BA-4BD5-94C0-BBF1E2A1A041}" type="pres">
      <dgm:prSet presAssocID="{10073CB0-9613-4DA8-8202-280C001E85C3}" presName="iconBgRect" presStyleLbl="bgShp" presStyleIdx="3" presStyleCnt="5"/>
      <dgm:spPr/>
    </dgm:pt>
    <dgm:pt modelId="{DA434D0C-8EEC-44DD-B309-CC8D2D99DED2}" type="pres">
      <dgm:prSet presAssocID="{10073CB0-9613-4DA8-8202-280C001E85C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EA20E837-B15E-439E-8BB4-7EAA657D43DB}" type="pres">
      <dgm:prSet presAssocID="{10073CB0-9613-4DA8-8202-280C001E85C3}" presName="spaceRect" presStyleCnt="0"/>
      <dgm:spPr/>
    </dgm:pt>
    <dgm:pt modelId="{6BC602EE-B019-49F0-A2BD-973A29674A1D}" type="pres">
      <dgm:prSet presAssocID="{10073CB0-9613-4DA8-8202-280C001E85C3}" presName="textRect" presStyleLbl="revTx" presStyleIdx="3" presStyleCnt="5">
        <dgm:presLayoutVars>
          <dgm:chMax val="1"/>
          <dgm:chPref val="1"/>
        </dgm:presLayoutVars>
      </dgm:prSet>
      <dgm:spPr/>
    </dgm:pt>
    <dgm:pt modelId="{A4A211BA-9D2D-413B-ABA2-FB6EAC361B1A}" type="pres">
      <dgm:prSet presAssocID="{C0AD9F11-C130-4F16-B128-6D6283FAC883}" presName="sibTrans" presStyleCnt="0"/>
      <dgm:spPr/>
    </dgm:pt>
    <dgm:pt modelId="{DD55361B-72EE-4F37-922B-1D8AAD838F30}" type="pres">
      <dgm:prSet presAssocID="{55A7AFEC-C8BF-4977-8486-EB7340C462BF}" presName="compNode" presStyleCnt="0"/>
      <dgm:spPr/>
    </dgm:pt>
    <dgm:pt modelId="{BA9176CB-5342-4AEC-951E-8CE1780D1192}" type="pres">
      <dgm:prSet presAssocID="{55A7AFEC-C8BF-4977-8486-EB7340C462BF}" presName="iconBgRect" presStyleLbl="bgShp" presStyleIdx="4" presStyleCnt="5"/>
      <dgm:spPr/>
    </dgm:pt>
    <dgm:pt modelId="{70FEE890-79A0-4F35-A6EC-38BE4A28F79A}" type="pres">
      <dgm:prSet presAssocID="{55A7AFEC-C8BF-4977-8486-EB7340C462B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DE023E53-9673-4229-9240-F3ED6A3A17A7}" type="pres">
      <dgm:prSet presAssocID="{55A7AFEC-C8BF-4977-8486-EB7340C462BF}" presName="spaceRect" presStyleCnt="0"/>
      <dgm:spPr/>
    </dgm:pt>
    <dgm:pt modelId="{2093E2B5-CF7A-4906-9019-75848FDFEEA1}" type="pres">
      <dgm:prSet presAssocID="{55A7AFEC-C8BF-4977-8486-EB7340C462BF}" presName="textRect" presStyleLbl="revTx" presStyleIdx="4" presStyleCnt="5">
        <dgm:presLayoutVars>
          <dgm:chMax val="1"/>
          <dgm:chPref val="1"/>
        </dgm:presLayoutVars>
      </dgm:prSet>
      <dgm:spPr/>
    </dgm:pt>
  </dgm:ptLst>
  <dgm:cxnLst>
    <dgm:cxn modelId="{D569F007-4960-488F-9CE8-850981CD5E5E}" type="presOf" srcId="{55A7AFEC-C8BF-4977-8486-EB7340C462BF}" destId="{2093E2B5-CF7A-4906-9019-75848FDFEEA1}" srcOrd="0" destOrd="0" presId="urn:microsoft.com/office/officeart/2018/5/layout/IconCircleLabelList"/>
    <dgm:cxn modelId="{AA0E852E-5DE3-4935-8239-CFC57A58812B}" type="presOf" srcId="{2BA7AB5D-6605-4B8A-AE7B-EC33E9B73C41}" destId="{1A0B013B-B1D9-4850-AD8C-DA9C8BEA74D6}" srcOrd="0" destOrd="0" presId="urn:microsoft.com/office/officeart/2018/5/layout/IconCircleLabelList"/>
    <dgm:cxn modelId="{B060E136-F7F9-46DA-8E20-BF39D893026C}" type="presOf" srcId="{76F30392-CBDD-4FCC-B7BD-C70ABC38BD07}" destId="{227BF7BC-C7E4-4840-8504-AEFB3E2C80B3}" srcOrd="0" destOrd="0" presId="urn:microsoft.com/office/officeart/2018/5/layout/IconCircleLabelList"/>
    <dgm:cxn modelId="{21A8F348-EF2C-4400-81F9-047D9F6B23C9}" srcId="{2BA7AB5D-6605-4B8A-AE7B-EC33E9B73C41}" destId="{4BC0801E-486A-423C-AAFB-A1EFB915B92E}" srcOrd="1" destOrd="0" parTransId="{E8121CA2-CBE8-43A1-967D-619F27C44217}" sibTransId="{EA05F38A-2AFA-410D-9F76-58BB07F56042}"/>
    <dgm:cxn modelId="{1CE8036E-E4CD-478E-B96D-35F3B5BA9A69}" srcId="{2BA7AB5D-6605-4B8A-AE7B-EC33E9B73C41}" destId="{10073CB0-9613-4DA8-8202-280C001E85C3}" srcOrd="3" destOrd="0" parTransId="{0E1FB481-F701-4A1A-9822-BB3E1C15175B}" sibTransId="{C0AD9F11-C130-4F16-B128-6D6283FAC883}"/>
    <dgm:cxn modelId="{5E420878-3147-4FE4-B98D-F635DE288191}" type="presOf" srcId="{4BC0801E-486A-423C-AAFB-A1EFB915B92E}" destId="{620E8D6C-3054-4989-BFD7-F4FBD02A19C6}" srcOrd="0" destOrd="0" presId="urn:microsoft.com/office/officeart/2018/5/layout/IconCircleLabelList"/>
    <dgm:cxn modelId="{C1A1758D-CAEA-4849-8E46-29B613D5886C}" type="presOf" srcId="{6D1E8FC6-F8C4-4219-ADE8-D9A65CF490E3}" destId="{E72D9648-CFED-488F-84D1-DA2E4194F2DF}" srcOrd="0" destOrd="0" presId="urn:microsoft.com/office/officeart/2018/5/layout/IconCircleLabelList"/>
    <dgm:cxn modelId="{996E1A9E-1748-4575-A901-7EE62D548489}" srcId="{2BA7AB5D-6605-4B8A-AE7B-EC33E9B73C41}" destId="{76F30392-CBDD-4FCC-B7BD-C70ABC38BD07}" srcOrd="0" destOrd="0" parTransId="{BA2BB085-1AD1-49BB-9685-9959E88B0688}" sibTransId="{38EBEF11-B36C-4AB7-944F-B06409E24D23}"/>
    <dgm:cxn modelId="{01A9D09F-0C0B-4B70-ACFF-574C9D45F607}" srcId="{2BA7AB5D-6605-4B8A-AE7B-EC33E9B73C41}" destId="{55A7AFEC-C8BF-4977-8486-EB7340C462BF}" srcOrd="4" destOrd="0" parTransId="{9F8FA67C-D194-44B4-9CD9-F66DD9E2F1CE}" sibTransId="{DBFDD264-FC0D-426E-94AA-94C05F6FFC89}"/>
    <dgm:cxn modelId="{E17ADABE-1699-4E7A-8096-F8A8BB1DF18F}" type="presOf" srcId="{10073CB0-9613-4DA8-8202-280C001E85C3}" destId="{6BC602EE-B019-49F0-A2BD-973A29674A1D}" srcOrd="0" destOrd="0" presId="urn:microsoft.com/office/officeart/2018/5/layout/IconCircleLabelList"/>
    <dgm:cxn modelId="{657E8CC6-A2A1-49FE-B891-E5F775327D3D}" srcId="{2BA7AB5D-6605-4B8A-AE7B-EC33E9B73C41}" destId="{6D1E8FC6-F8C4-4219-ADE8-D9A65CF490E3}" srcOrd="2" destOrd="0" parTransId="{2D45AFEA-42B6-478D-83E1-8C3FD9DA187B}" sibTransId="{89F13B81-A0CA-4B44-ACA5-6373453F09A0}"/>
    <dgm:cxn modelId="{D172BF23-1D41-4651-AC8E-A98602947A77}" type="presParOf" srcId="{1A0B013B-B1D9-4850-AD8C-DA9C8BEA74D6}" destId="{43760C9C-F83A-4BCA-8646-0712151CE342}" srcOrd="0" destOrd="0" presId="urn:microsoft.com/office/officeart/2018/5/layout/IconCircleLabelList"/>
    <dgm:cxn modelId="{3D2B5567-450F-4C5D-8A82-BAD0DBD9749A}" type="presParOf" srcId="{43760C9C-F83A-4BCA-8646-0712151CE342}" destId="{3BD5215C-AF1B-4BE7-A2BC-DEE4F96D4E61}" srcOrd="0" destOrd="0" presId="urn:microsoft.com/office/officeart/2018/5/layout/IconCircleLabelList"/>
    <dgm:cxn modelId="{59A3CE15-DD1F-474F-BA56-A6CC5785667C}" type="presParOf" srcId="{43760C9C-F83A-4BCA-8646-0712151CE342}" destId="{C26BF248-32CC-4E18-928C-30DD12BB1E1B}" srcOrd="1" destOrd="0" presId="urn:microsoft.com/office/officeart/2018/5/layout/IconCircleLabelList"/>
    <dgm:cxn modelId="{3FF74945-FB63-4CDC-A3F5-AB022AB7A1CE}" type="presParOf" srcId="{43760C9C-F83A-4BCA-8646-0712151CE342}" destId="{4727714C-9C9F-4178-9DDF-29A6E062A959}" srcOrd="2" destOrd="0" presId="urn:microsoft.com/office/officeart/2018/5/layout/IconCircleLabelList"/>
    <dgm:cxn modelId="{F99334C9-7941-4D83-9B52-4D2C22B0CA6D}" type="presParOf" srcId="{43760C9C-F83A-4BCA-8646-0712151CE342}" destId="{227BF7BC-C7E4-4840-8504-AEFB3E2C80B3}" srcOrd="3" destOrd="0" presId="urn:microsoft.com/office/officeart/2018/5/layout/IconCircleLabelList"/>
    <dgm:cxn modelId="{1A466F8C-DC90-4762-BC21-3758D535D980}" type="presParOf" srcId="{1A0B013B-B1D9-4850-AD8C-DA9C8BEA74D6}" destId="{4C8FA6D6-7405-4E36-89A8-2079D0938D02}" srcOrd="1" destOrd="0" presId="urn:microsoft.com/office/officeart/2018/5/layout/IconCircleLabelList"/>
    <dgm:cxn modelId="{8CFBC0AB-FBF7-4B59-9C9E-C3EE011EFAA6}" type="presParOf" srcId="{1A0B013B-B1D9-4850-AD8C-DA9C8BEA74D6}" destId="{2A620FA5-0E19-499B-AA45-C64B68654D9E}" srcOrd="2" destOrd="0" presId="urn:microsoft.com/office/officeart/2018/5/layout/IconCircleLabelList"/>
    <dgm:cxn modelId="{A868F8F2-1188-418A-9A15-FDAA3F8B9A20}" type="presParOf" srcId="{2A620FA5-0E19-499B-AA45-C64B68654D9E}" destId="{4E7CDAE6-07AF-4ACB-A658-0D2332926C31}" srcOrd="0" destOrd="0" presId="urn:microsoft.com/office/officeart/2018/5/layout/IconCircleLabelList"/>
    <dgm:cxn modelId="{C5EAA3B3-2E8A-4130-A1D6-AF214858F5CD}" type="presParOf" srcId="{2A620FA5-0E19-499B-AA45-C64B68654D9E}" destId="{AAF702E8-F55D-4945-8501-9C1802DAF937}" srcOrd="1" destOrd="0" presId="urn:microsoft.com/office/officeart/2018/5/layout/IconCircleLabelList"/>
    <dgm:cxn modelId="{B7E465FB-3832-424D-82EB-4E001BE44DE1}" type="presParOf" srcId="{2A620FA5-0E19-499B-AA45-C64B68654D9E}" destId="{A2392502-21DF-4E3F-8100-F1C9D77F4AEB}" srcOrd="2" destOrd="0" presId="urn:microsoft.com/office/officeart/2018/5/layout/IconCircleLabelList"/>
    <dgm:cxn modelId="{1E408F21-B126-45FC-BF32-7BDC556C88F1}" type="presParOf" srcId="{2A620FA5-0E19-499B-AA45-C64B68654D9E}" destId="{620E8D6C-3054-4989-BFD7-F4FBD02A19C6}" srcOrd="3" destOrd="0" presId="urn:microsoft.com/office/officeart/2018/5/layout/IconCircleLabelList"/>
    <dgm:cxn modelId="{54D05CFE-3332-480E-A2B1-187B0180EDE1}" type="presParOf" srcId="{1A0B013B-B1D9-4850-AD8C-DA9C8BEA74D6}" destId="{A0AA78DB-5259-415A-A6E0-F1B299964D3F}" srcOrd="3" destOrd="0" presId="urn:microsoft.com/office/officeart/2018/5/layout/IconCircleLabelList"/>
    <dgm:cxn modelId="{B1A6DDCC-F632-4225-96AE-B14BAD2B4593}" type="presParOf" srcId="{1A0B013B-B1D9-4850-AD8C-DA9C8BEA74D6}" destId="{F2927ACE-DE6D-49BC-8F15-A8B3C6CFE5CF}" srcOrd="4" destOrd="0" presId="urn:microsoft.com/office/officeart/2018/5/layout/IconCircleLabelList"/>
    <dgm:cxn modelId="{7D49DAAA-E55C-4B55-8B4A-D83666E857F1}" type="presParOf" srcId="{F2927ACE-DE6D-49BC-8F15-A8B3C6CFE5CF}" destId="{B0A9270B-6BC5-44BA-9F20-F202094436CA}" srcOrd="0" destOrd="0" presId="urn:microsoft.com/office/officeart/2018/5/layout/IconCircleLabelList"/>
    <dgm:cxn modelId="{66A029AA-E4B7-43B4-B652-766D5AA41E9C}" type="presParOf" srcId="{F2927ACE-DE6D-49BC-8F15-A8B3C6CFE5CF}" destId="{E61DF69D-079E-427D-9FAE-C25C7681635A}" srcOrd="1" destOrd="0" presId="urn:microsoft.com/office/officeart/2018/5/layout/IconCircleLabelList"/>
    <dgm:cxn modelId="{8C418884-B39B-4D77-8A81-6D7020DD848C}" type="presParOf" srcId="{F2927ACE-DE6D-49BC-8F15-A8B3C6CFE5CF}" destId="{F49884C7-DF51-432C-B90B-9E9649FD04B0}" srcOrd="2" destOrd="0" presId="urn:microsoft.com/office/officeart/2018/5/layout/IconCircleLabelList"/>
    <dgm:cxn modelId="{3FD41CA3-2E14-44AA-918D-AC879FDB51D3}" type="presParOf" srcId="{F2927ACE-DE6D-49BC-8F15-A8B3C6CFE5CF}" destId="{E72D9648-CFED-488F-84D1-DA2E4194F2DF}" srcOrd="3" destOrd="0" presId="urn:microsoft.com/office/officeart/2018/5/layout/IconCircleLabelList"/>
    <dgm:cxn modelId="{ADD3110F-9CB2-46C1-B0C7-EF4022ABCC05}" type="presParOf" srcId="{1A0B013B-B1D9-4850-AD8C-DA9C8BEA74D6}" destId="{458DDB58-866D-4395-8AE0-09E8C04DC6AE}" srcOrd="5" destOrd="0" presId="urn:microsoft.com/office/officeart/2018/5/layout/IconCircleLabelList"/>
    <dgm:cxn modelId="{C086FD54-4BA0-4C28-86FB-DC3AA3B7B95E}" type="presParOf" srcId="{1A0B013B-B1D9-4850-AD8C-DA9C8BEA74D6}" destId="{96E4386A-EEA2-4E59-B91F-279AA7D1EDD2}" srcOrd="6" destOrd="0" presId="urn:microsoft.com/office/officeart/2018/5/layout/IconCircleLabelList"/>
    <dgm:cxn modelId="{E7B46C16-AB56-4AA9-AC83-D9532072C38C}" type="presParOf" srcId="{96E4386A-EEA2-4E59-B91F-279AA7D1EDD2}" destId="{1E7491AD-F4BA-4BD5-94C0-BBF1E2A1A041}" srcOrd="0" destOrd="0" presId="urn:microsoft.com/office/officeart/2018/5/layout/IconCircleLabelList"/>
    <dgm:cxn modelId="{8606420E-595C-4667-900D-B66B027D1F04}" type="presParOf" srcId="{96E4386A-EEA2-4E59-B91F-279AA7D1EDD2}" destId="{DA434D0C-8EEC-44DD-B309-CC8D2D99DED2}" srcOrd="1" destOrd="0" presId="urn:microsoft.com/office/officeart/2018/5/layout/IconCircleLabelList"/>
    <dgm:cxn modelId="{4585C90E-5000-4204-A6C3-A85E88D50F65}" type="presParOf" srcId="{96E4386A-EEA2-4E59-B91F-279AA7D1EDD2}" destId="{EA20E837-B15E-439E-8BB4-7EAA657D43DB}" srcOrd="2" destOrd="0" presId="urn:microsoft.com/office/officeart/2018/5/layout/IconCircleLabelList"/>
    <dgm:cxn modelId="{F6AABB5F-EE3E-491C-89BB-422AA8E85A1E}" type="presParOf" srcId="{96E4386A-EEA2-4E59-B91F-279AA7D1EDD2}" destId="{6BC602EE-B019-49F0-A2BD-973A29674A1D}" srcOrd="3" destOrd="0" presId="urn:microsoft.com/office/officeart/2018/5/layout/IconCircleLabelList"/>
    <dgm:cxn modelId="{F33820D3-D219-410C-BDA1-1CD347879646}" type="presParOf" srcId="{1A0B013B-B1D9-4850-AD8C-DA9C8BEA74D6}" destId="{A4A211BA-9D2D-413B-ABA2-FB6EAC361B1A}" srcOrd="7" destOrd="0" presId="urn:microsoft.com/office/officeart/2018/5/layout/IconCircleLabelList"/>
    <dgm:cxn modelId="{BC426CC0-5634-4D0B-9AB8-E34EA08E1F72}" type="presParOf" srcId="{1A0B013B-B1D9-4850-AD8C-DA9C8BEA74D6}" destId="{DD55361B-72EE-4F37-922B-1D8AAD838F30}" srcOrd="8" destOrd="0" presId="urn:microsoft.com/office/officeart/2018/5/layout/IconCircleLabelList"/>
    <dgm:cxn modelId="{5B7F2C5D-7651-425C-ADA8-F441CEAE1463}" type="presParOf" srcId="{DD55361B-72EE-4F37-922B-1D8AAD838F30}" destId="{BA9176CB-5342-4AEC-951E-8CE1780D1192}" srcOrd="0" destOrd="0" presId="urn:microsoft.com/office/officeart/2018/5/layout/IconCircleLabelList"/>
    <dgm:cxn modelId="{0A9123C9-8121-43DA-8D42-3E812B449A5A}" type="presParOf" srcId="{DD55361B-72EE-4F37-922B-1D8AAD838F30}" destId="{70FEE890-79A0-4F35-A6EC-38BE4A28F79A}" srcOrd="1" destOrd="0" presId="urn:microsoft.com/office/officeart/2018/5/layout/IconCircleLabelList"/>
    <dgm:cxn modelId="{5D26D932-B86C-4BB0-9257-2D9A2940FCA2}" type="presParOf" srcId="{DD55361B-72EE-4F37-922B-1D8AAD838F30}" destId="{DE023E53-9673-4229-9240-F3ED6A3A17A7}" srcOrd="2" destOrd="0" presId="urn:microsoft.com/office/officeart/2018/5/layout/IconCircleLabelList"/>
    <dgm:cxn modelId="{80408925-6E94-44CB-89EF-4D8D88322661}" type="presParOf" srcId="{DD55361B-72EE-4F37-922B-1D8AAD838F30}" destId="{2093E2B5-CF7A-4906-9019-75848FDFEEA1}" srcOrd="3" destOrd="0" presId="urn:microsoft.com/office/officeart/2018/5/layout/IconCircle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B3D52-0078-420D-8B2D-78A644B5953B}">
      <dsp:nvSpPr>
        <dsp:cNvPr id="0" name=""/>
        <dsp:cNvSpPr/>
      </dsp:nvSpPr>
      <dsp:spPr>
        <a:xfrm>
          <a:off x="3286" y="2351"/>
          <a:ext cx="3203971" cy="1119591"/>
        </a:xfrm>
        <a:prstGeom prst="rect">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Process automation</a:t>
          </a:r>
        </a:p>
      </dsp:txBody>
      <dsp:txXfrm>
        <a:off x="3286" y="2351"/>
        <a:ext cx="3203971" cy="1119591"/>
      </dsp:txXfrm>
    </dsp:sp>
    <dsp:sp modelId="{8828AA2D-34C7-4CBF-991A-406385EF784F}">
      <dsp:nvSpPr>
        <dsp:cNvPr id="0" name=""/>
        <dsp:cNvSpPr/>
      </dsp:nvSpPr>
      <dsp:spPr>
        <a:xfrm>
          <a:off x="3286" y="1121942"/>
          <a:ext cx="3203971" cy="3651707"/>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Document management</a:t>
          </a:r>
        </a:p>
        <a:p>
          <a:pPr marL="228600" lvl="1" indent="-228600" algn="l" defTabSz="977900">
            <a:lnSpc>
              <a:spcPct val="90000"/>
            </a:lnSpc>
            <a:spcBef>
              <a:spcPct val="0"/>
            </a:spcBef>
            <a:spcAft>
              <a:spcPct val="15000"/>
            </a:spcAft>
            <a:buChar char="•"/>
          </a:pPr>
          <a:r>
            <a:rPr lang="en-US" sz="2200" kern="1200"/>
            <a:t>Approval flows</a:t>
          </a:r>
        </a:p>
        <a:p>
          <a:pPr marL="228600" lvl="1" indent="-228600" algn="l" defTabSz="977900">
            <a:lnSpc>
              <a:spcPct val="90000"/>
            </a:lnSpc>
            <a:spcBef>
              <a:spcPct val="0"/>
            </a:spcBef>
            <a:spcAft>
              <a:spcPct val="15000"/>
            </a:spcAft>
            <a:buChar char="•"/>
          </a:pPr>
          <a:r>
            <a:rPr lang="en-US" sz="2200" kern="1200"/>
            <a:t>HR procedures</a:t>
          </a:r>
        </a:p>
        <a:p>
          <a:pPr marL="228600" lvl="1" indent="-228600" algn="l" defTabSz="977900">
            <a:lnSpc>
              <a:spcPct val="90000"/>
            </a:lnSpc>
            <a:spcBef>
              <a:spcPct val="0"/>
            </a:spcBef>
            <a:spcAft>
              <a:spcPct val="15000"/>
            </a:spcAft>
            <a:buChar char="•"/>
          </a:pPr>
          <a:r>
            <a:rPr lang="en-US" sz="2200" kern="1200"/>
            <a:t>HSE procedures</a:t>
          </a:r>
        </a:p>
        <a:p>
          <a:pPr marL="228600" lvl="1" indent="-228600" algn="l" defTabSz="977900">
            <a:lnSpc>
              <a:spcPct val="90000"/>
            </a:lnSpc>
            <a:spcBef>
              <a:spcPct val="0"/>
            </a:spcBef>
            <a:spcAft>
              <a:spcPct val="15000"/>
            </a:spcAft>
            <a:buChar char="•"/>
          </a:pPr>
          <a:r>
            <a:rPr lang="en-US" sz="2200" kern="1200"/>
            <a:t>R&amp;D processes</a:t>
          </a:r>
        </a:p>
        <a:p>
          <a:pPr marL="228600" lvl="1" indent="-228600" algn="l" defTabSz="977900">
            <a:lnSpc>
              <a:spcPct val="90000"/>
            </a:lnSpc>
            <a:spcBef>
              <a:spcPct val="0"/>
            </a:spcBef>
            <a:spcAft>
              <a:spcPct val="15000"/>
            </a:spcAft>
            <a:buChar char="•"/>
          </a:pPr>
          <a:r>
            <a:rPr lang="en-US" sz="2200" kern="1200"/>
            <a:t>Etc.</a:t>
          </a:r>
        </a:p>
      </dsp:txBody>
      <dsp:txXfrm>
        <a:off x="3286" y="1121942"/>
        <a:ext cx="3203971" cy="3651707"/>
      </dsp:txXfrm>
    </dsp:sp>
    <dsp:sp modelId="{9DA9BB4F-E2B1-4E23-B608-262D2627839B}">
      <dsp:nvSpPr>
        <dsp:cNvPr id="0" name=""/>
        <dsp:cNvSpPr/>
      </dsp:nvSpPr>
      <dsp:spPr>
        <a:xfrm>
          <a:off x="3655813" y="2351"/>
          <a:ext cx="3203971" cy="1119591"/>
        </a:xfrm>
        <a:prstGeom prst="rect">
          <a:avLst/>
        </a:prstGeom>
        <a:solidFill>
          <a:schemeClr val="accent1">
            <a:shade val="50000"/>
            <a:hueOff val="460084"/>
            <a:satOff val="-28731"/>
            <a:lumOff val="32638"/>
            <a:alphaOff val="0"/>
          </a:schemeClr>
        </a:solidFill>
        <a:ln w="12700" cap="flat" cmpd="sng" algn="ctr">
          <a:solidFill>
            <a:schemeClr val="accent1">
              <a:shade val="50000"/>
              <a:hueOff val="460084"/>
              <a:satOff val="-28731"/>
              <a:lumOff val="326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Automated provisioning (and update, and decommissioning)</a:t>
          </a:r>
        </a:p>
      </dsp:txBody>
      <dsp:txXfrm>
        <a:off x="3655813" y="2351"/>
        <a:ext cx="3203971" cy="1119591"/>
      </dsp:txXfrm>
    </dsp:sp>
    <dsp:sp modelId="{6B94A3BF-7149-4307-88A6-5782906DD908}">
      <dsp:nvSpPr>
        <dsp:cNvPr id="0" name=""/>
        <dsp:cNvSpPr/>
      </dsp:nvSpPr>
      <dsp:spPr>
        <a:xfrm>
          <a:off x="3655813" y="1121942"/>
          <a:ext cx="3203971" cy="3651707"/>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Sites in SharePoint Online</a:t>
          </a:r>
        </a:p>
        <a:p>
          <a:pPr marL="228600" lvl="1" indent="-228600" algn="l" defTabSz="977900">
            <a:lnSpc>
              <a:spcPct val="90000"/>
            </a:lnSpc>
            <a:spcBef>
              <a:spcPct val="0"/>
            </a:spcBef>
            <a:spcAft>
              <a:spcPct val="15000"/>
            </a:spcAft>
            <a:buChar char="•"/>
          </a:pPr>
          <a:r>
            <a:rPr lang="en-US" sz="2200" kern="1200"/>
            <a:t>Teams in Microsoft Teams</a:t>
          </a:r>
        </a:p>
        <a:p>
          <a:pPr marL="228600" lvl="1" indent="-228600" algn="l" defTabSz="977900">
            <a:lnSpc>
              <a:spcPct val="90000"/>
            </a:lnSpc>
            <a:spcBef>
              <a:spcPct val="0"/>
            </a:spcBef>
            <a:spcAft>
              <a:spcPct val="15000"/>
            </a:spcAft>
            <a:buChar char="•"/>
          </a:pPr>
          <a:r>
            <a:rPr lang="en-US" sz="2200" kern="1200"/>
            <a:t>Sites + Teams in Microsoft 365</a:t>
          </a:r>
        </a:p>
        <a:p>
          <a:pPr marL="228600" lvl="1" indent="-228600" algn="l" defTabSz="977900">
            <a:lnSpc>
              <a:spcPct val="90000"/>
            </a:lnSpc>
            <a:spcBef>
              <a:spcPct val="0"/>
            </a:spcBef>
            <a:spcAft>
              <a:spcPct val="15000"/>
            </a:spcAft>
            <a:buChar char="•"/>
          </a:pPr>
          <a:r>
            <a:rPr lang="en-US" sz="2200" kern="1200"/>
            <a:t>Page templates in SharePoint Online</a:t>
          </a:r>
        </a:p>
        <a:p>
          <a:pPr marL="228600" lvl="1" indent="-228600" algn="l" defTabSz="977900">
            <a:lnSpc>
              <a:spcPct val="90000"/>
            </a:lnSpc>
            <a:spcBef>
              <a:spcPct val="0"/>
            </a:spcBef>
            <a:spcAft>
              <a:spcPct val="15000"/>
            </a:spcAft>
            <a:buChar char="•"/>
          </a:pPr>
          <a:r>
            <a:rPr lang="en-US" sz="2200" kern="1200"/>
            <a:t>Users at tenant level</a:t>
          </a:r>
        </a:p>
        <a:p>
          <a:pPr marL="228600" lvl="1" indent="-228600" algn="l" defTabSz="977900">
            <a:lnSpc>
              <a:spcPct val="90000"/>
            </a:lnSpc>
            <a:spcBef>
              <a:spcPct val="0"/>
            </a:spcBef>
            <a:spcAft>
              <a:spcPct val="15000"/>
            </a:spcAft>
            <a:buChar char="•"/>
          </a:pPr>
          <a:r>
            <a:rPr lang="en-US" sz="2200" kern="1200"/>
            <a:t>Etc.</a:t>
          </a:r>
        </a:p>
      </dsp:txBody>
      <dsp:txXfrm>
        <a:off x="3655813" y="1121942"/>
        <a:ext cx="3203971" cy="3651707"/>
      </dsp:txXfrm>
    </dsp:sp>
    <dsp:sp modelId="{1B00639F-938B-4A8F-A998-BE2B048C1BCF}">
      <dsp:nvSpPr>
        <dsp:cNvPr id="0" name=""/>
        <dsp:cNvSpPr/>
      </dsp:nvSpPr>
      <dsp:spPr>
        <a:xfrm>
          <a:off x="7308341" y="2351"/>
          <a:ext cx="3203971" cy="1119591"/>
        </a:xfrm>
        <a:prstGeom prst="rect">
          <a:avLst/>
        </a:prstGeom>
        <a:solidFill>
          <a:schemeClr val="accent1">
            <a:shade val="50000"/>
            <a:hueOff val="460084"/>
            <a:satOff val="-28731"/>
            <a:lumOff val="32638"/>
            <a:alphaOff val="0"/>
          </a:schemeClr>
        </a:solidFill>
        <a:ln w="12700" cap="flat" cmpd="sng" algn="ctr">
          <a:solidFill>
            <a:schemeClr val="accent1">
              <a:shade val="50000"/>
              <a:hueOff val="460084"/>
              <a:satOff val="-28731"/>
              <a:lumOff val="326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Line of Business solutions/integrations</a:t>
          </a:r>
        </a:p>
      </dsp:txBody>
      <dsp:txXfrm>
        <a:off x="7308341" y="2351"/>
        <a:ext cx="3203971" cy="1119591"/>
      </dsp:txXfrm>
    </dsp:sp>
    <dsp:sp modelId="{F256C1D6-4C0D-43C3-822E-E9CFAC4076EE}">
      <dsp:nvSpPr>
        <dsp:cNvPr id="0" name=""/>
        <dsp:cNvSpPr/>
      </dsp:nvSpPr>
      <dsp:spPr>
        <a:xfrm>
          <a:off x="7308341" y="1121942"/>
          <a:ext cx="3203971" cy="3651707"/>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Purchase Orders</a:t>
          </a:r>
        </a:p>
        <a:p>
          <a:pPr marL="228600" lvl="1" indent="-228600" algn="l" defTabSz="977900">
            <a:lnSpc>
              <a:spcPct val="90000"/>
            </a:lnSpc>
            <a:spcBef>
              <a:spcPct val="0"/>
            </a:spcBef>
            <a:spcAft>
              <a:spcPct val="15000"/>
            </a:spcAft>
            <a:buChar char="•"/>
          </a:pPr>
          <a:r>
            <a:rPr lang="en-US" sz="2200" kern="1200"/>
            <a:t>Customers/Suppliers signup/registration</a:t>
          </a:r>
        </a:p>
        <a:p>
          <a:pPr marL="228600" lvl="1" indent="-228600" algn="l" defTabSz="977900">
            <a:lnSpc>
              <a:spcPct val="90000"/>
            </a:lnSpc>
            <a:spcBef>
              <a:spcPct val="0"/>
            </a:spcBef>
            <a:spcAft>
              <a:spcPct val="15000"/>
            </a:spcAft>
            <a:buChar char="•"/>
          </a:pPr>
          <a:r>
            <a:rPr lang="en-US" sz="2200" kern="1200"/>
            <a:t>Quality Assurance</a:t>
          </a:r>
        </a:p>
        <a:p>
          <a:pPr marL="228600" lvl="1" indent="-228600" algn="l" defTabSz="977900">
            <a:lnSpc>
              <a:spcPct val="90000"/>
            </a:lnSpc>
            <a:spcBef>
              <a:spcPct val="0"/>
            </a:spcBef>
            <a:spcAft>
              <a:spcPct val="15000"/>
            </a:spcAft>
            <a:buChar char="•"/>
          </a:pPr>
          <a:r>
            <a:rPr lang="en-US" sz="2200" kern="1200"/>
            <a:t>Etc.</a:t>
          </a:r>
        </a:p>
      </dsp:txBody>
      <dsp:txXfrm>
        <a:off x="7308341" y="1121942"/>
        <a:ext cx="3203971" cy="3651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5941C-51DD-4422-B446-4261E65A6EBC}">
      <dsp:nvSpPr>
        <dsp:cNvPr id="0" name=""/>
        <dsp:cNvSpPr/>
      </dsp:nvSpPr>
      <dsp:spPr>
        <a:xfrm>
          <a:off x="614142" y="716"/>
          <a:ext cx="1066904" cy="10669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A832C-2C8C-4CA4-A7F6-F6B9391D7E96}">
      <dsp:nvSpPr>
        <dsp:cNvPr id="0" name=""/>
        <dsp:cNvSpPr/>
      </dsp:nvSpPr>
      <dsp:spPr>
        <a:xfrm>
          <a:off x="841515" y="228089"/>
          <a:ext cx="612158" cy="6121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9D293E-5EDC-48D4-807C-08FC6CAB4654}">
      <dsp:nvSpPr>
        <dsp:cNvPr id="0" name=""/>
        <dsp:cNvSpPr/>
      </dsp:nvSpPr>
      <dsp:spPr>
        <a:xfrm>
          <a:off x="273083" y="1399935"/>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it-IT" sz="1500" kern="1200"/>
            <a:t>High Availability and Scalability</a:t>
          </a:r>
          <a:endParaRPr lang="en-US" sz="1500" kern="1200"/>
        </a:p>
      </dsp:txBody>
      <dsp:txXfrm>
        <a:off x="273083" y="1399935"/>
        <a:ext cx="1749023" cy="699609"/>
      </dsp:txXfrm>
    </dsp:sp>
    <dsp:sp modelId="{1CA7CBEB-E489-4D4F-B36D-F69BD354764B}">
      <dsp:nvSpPr>
        <dsp:cNvPr id="0" name=""/>
        <dsp:cNvSpPr/>
      </dsp:nvSpPr>
      <dsp:spPr>
        <a:xfrm>
          <a:off x="2669245" y="716"/>
          <a:ext cx="1066904" cy="10669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1EFCF5-320E-4C9C-8601-63C65A2AFD73}">
      <dsp:nvSpPr>
        <dsp:cNvPr id="0" name=""/>
        <dsp:cNvSpPr/>
      </dsp:nvSpPr>
      <dsp:spPr>
        <a:xfrm>
          <a:off x="2896618" y="228089"/>
          <a:ext cx="612158" cy="6121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C5E039-B45B-48E7-BBB1-F14F393CF79A}">
      <dsp:nvSpPr>
        <dsp:cNvPr id="0" name=""/>
        <dsp:cNvSpPr/>
      </dsp:nvSpPr>
      <dsp:spPr>
        <a:xfrm>
          <a:off x="2328185" y="1399935"/>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Security: Authentication and Authorization </a:t>
          </a:r>
        </a:p>
      </dsp:txBody>
      <dsp:txXfrm>
        <a:off x="2328185" y="1399935"/>
        <a:ext cx="1749023" cy="699609"/>
      </dsp:txXfrm>
    </dsp:sp>
    <dsp:sp modelId="{42F199E2-E4D0-4D57-93FC-6E3498F4183D}">
      <dsp:nvSpPr>
        <dsp:cNvPr id="0" name=""/>
        <dsp:cNvSpPr/>
      </dsp:nvSpPr>
      <dsp:spPr>
        <a:xfrm>
          <a:off x="4724347" y="716"/>
          <a:ext cx="1066904" cy="10669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8EBD6-5F95-4CF9-822F-D922CAD0AC10}">
      <dsp:nvSpPr>
        <dsp:cNvPr id="0" name=""/>
        <dsp:cNvSpPr/>
      </dsp:nvSpPr>
      <dsp:spPr>
        <a:xfrm>
          <a:off x="4951720" y="228089"/>
          <a:ext cx="612158" cy="6121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EB3E70-E9A8-4757-93AC-90D843EC40CC}">
      <dsp:nvSpPr>
        <dsp:cNvPr id="0" name=""/>
        <dsp:cNvSpPr/>
      </dsp:nvSpPr>
      <dsp:spPr>
        <a:xfrm>
          <a:off x="4383288" y="1399935"/>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it-IT" sz="1500" kern="1200"/>
            <a:t>UI Elements</a:t>
          </a:r>
          <a:endParaRPr lang="en-US" sz="1500" kern="1200"/>
        </a:p>
      </dsp:txBody>
      <dsp:txXfrm>
        <a:off x="4383288" y="1399935"/>
        <a:ext cx="1749023" cy="699609"/>
      </dsp:txXfrm>
    </dsp:sp>
    <dsp:sp modelId="{C91800BB-712D-4B62-8C3F-A53FEBA6AD35}">
      <dsp:nvSpPr>
        <dsp:cNvPr id="0" name=""/>
        <dsp:cNvSpPr/>
      </dsp:nvSpPr>
      <dsp:spPr>
        <a:xfrm>
          <a:off x="6779450" y="716"/>
          <a:ext cx="1066904" cy="10669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5B949-379E-4D0D-B4F6-E230FBC3176F}">
      <dsp:nvSpPr>
        <dsp:cNvPr id="0" name=""/>
        <dsp:cNvSpPr/>
      </dsp:nvSpPr>
      <dsp:spPr>
        <a:xfrm>
          <a:off x="7006823" y="228089"/>
          <a:ext cx="612158" cy="6121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DFC13D-0DA6-4B61-B5E6-D5640026ADED}">
      <dsp:nvSpPr>
        <dsp:cNvPr id="0" name=""/>
        <dsp:cNvSpPr/>
      </dsp:nvSpPr>
      <dsp:spPr>
        <a:xfrm>
          <a:off x="6438390" y="1399935"/>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it-IT" sz="1500" kern="1200"/>
            <a:t>Business Logic</a:t>
          </a:r>
          <a:endParaRPr lang="en-US" sz="1500" kern="1200"/>
        </a:p>
      </dsp:txBody>
      <dsp:txXfrm>
        <a:off x="6438390" y="1399935"/>
        <a:ext cx="1749023" cy="699609"/>
      </dsp:txXfrm>
    </dsp:sp>
    <dsp:sp modelId="{4E50868E-4F72-44CA-A144-54B033B97F53}">
      <dsp:nvSpPr>
        <dsp:cNvPr id="0" name=""/>
        <dsp:cNvSpPr/>
      </dsp:nvSpPr>
      <dsp:spPr>
        <a:xfrm>
          <a:off x="8834552" y="716"/>
          <a:ext cx="1066904" cy="106690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B7DEE9-0C3F-4D1B-B9D5-6C5AF80B217A}">
      <dsp:nvSpPr>
        <dsp:cNvPr id="0" name=""/>
        <dsp:cNvSpPr/>
      </dsp:nvSpPr>
      <dsp:spPr>
        <a:xfrm>
          <a:off x="9061925" y="228089"/>
          <a:ext cx="612158" cy="6121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A3DDAC-BB7A-49B5-9293-0D2ECF589005}">
      <dsp:nvSpPr>
        <dsp:cNvPr id="0" name=""/>
        <dsp:cNvSpPr/>
      </dsp:nvSpPr>
      <dsp:spPr>
        <a:xfrm>
          <a:off x="8493493" y="1399935"/>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it-IT" sz="1500" kern="1200"/>
            <a:t>Hosting</a:t>
          </a:r>
          <a:endParaRPr lang="en-US" sz="1500" kern="1200"/>
        </a:p>
      </dsp:txBody>
      <dsp:txXfrm>
        <a:off x="8493493" y="1399935"/>
        <a:ext cx="1749023" cy="6996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5215C-AF1B-4BE7-A2BC-DEE4F96D4E61}">
      <dsp:nvSpPr>
        <dsp:cNvPr id="0" name=""/>
        <dsp:cNvSpPr/>
      </dsp:nvSpPr>
      <dsp:spPr>
        <a:xfrm>
          <a:off x="478800" y="165764"/>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6BF248-32CC-4E18-928C-30DD12BB1E1B}">
      <dsp:nvSpPr>
        <dsp:cNvPr id="0" name=""/>
        <dsp:cNvSpPr/>
      </dsp:nvSpPr>
      <dsp:spPr>
        <a:xfrm>
          <a:off x="712800" y="399764"/>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7BF7BC-C7E4-4840-8504-AEFB3E2C80B3}">
      <dsp:nvSpPr>
        <dsp:cNvPr id="0" name=""/>
        <dsp:cNvSpPr/>
      </dsp:nvSpPr>
      <dsp:spPr>
        <a:xfrm>
          <a:off x="127800" y="160576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it-IT" sz="1500" kern="1200"/>
            <a:t>Multiple </a:t>
          </a:r>
          <a:r>
            <a:rPr lang="en-US" sz="1500" kern="1200"/>
            <a:t>environments</a:t>
          </a:r>
          <a:r>
            <a:rPr lang="it-IT" sz="1500" kern="1200"/>
            <a:t> (DEV, TEST, STAGING, PROD)</a:t>
          </a:r>
          <a:endParaRPr lang="en-US" sz="1500" kern="1200"/>
        </a:p>
      </dsp:txBody>
      <dsp:txXfrm>
        <a:off x="127800" y="1605765"/>
        <a:ext cx="1800000" cy="720000"/>
      </dsp:txXfrm>
    </dsp:sp>
    <dsp:sp modelId="{4E7CDAE6-07AF-4ACB-A658-0D2332926C31}">
      <dsp:nvSpPr>
        <dsp:cNvPr id="0" name=""/>
        <dsp:cNvSpPr/>
      </dsp:nvSpPr>
      <dsp:spPr>
        <a:xfrm>
          <a:off x="2593800" y="165764"/>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F702E8-F55D-4945-8501-9C1802DAF937}">
      <dsp:nvSpPr>
        <dsp:cNvPr id="0" name=""/>
        <dsp:cNvSpPr/>
      </dsp:nvSpPr>
      <dsp:spPr>
        <a:xfrm>
          <a:off x="2827800" y="399764"/>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0E8D6C-3054-4989-BFD7-F4FBD02A19C6}">
      <dsp:nvSpPr>
        <dsp:cNvPr id="0" name=""/>
        <dsp:cNvSpPr/>
      </dsp:nvSpPr>
      <dsp:spPr>
        <a:xfrm>
          <a:off x="2242800" y="160576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it-IT" sz="1500" kern="1200"/>
            <a:t>Multiple tenants (DEV, TEST, STAGING, PROD)</a:t>
          </a:r>
          <a:endParaRPr lang="en-US" sz="1500" kern="1200"/>
        </a:p>
      </dsp:txBody>
      <dsp:txXfrm>
        <a:off x="2242800" y="1605765"/>
        <a:ext cx="1800000" cy="720000"/>
      </dsp:txXfrm>
    </dsp:sp>
    <dsp:sp modelId="{B0A9270B-6BC5-44BA-9F20-F202094436CA}">
      <dsp:nvSpPr>
        <dsp:cNvPr id="0" name=""/>
        <dsp:cNvSpPr/>
      </dsp:nvSpPr>
      <dsp:spPr>
        <a:xfrm>
          <a:off x="4708800" y="165764"/>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1DF69D-079E-427D-9FAE-C25C7681635A}">
      <dsp:nvSpPr>
        <dsp:cNvPr id="0" name=""/>
        <dsp:cNvSpPr/>
      </dsp:nvSpPr>
      <dsp:spPr>
        <a:xfrm>
          <a:off x="4942800" y="399764"/>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2D9648-CFED-488F-84D1-DA2E4194F2DF}">
      <dsp:nvSpPr>
        <dsp:cNvPr id="0" name=""/>
        <dsp:cNvSpPr/>
      </dsp:nvSpPr>
      <dsp:spPr>
        <a:xfrm>
          <a:off x="4357800" y="160576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it-IT" sz="1500" kern="1200"/>
            <a:t>Content Repository</a:t>
          </a:r>
          <a:endParaRPr lang="en-US" sz="1500" kern="1200"/>
        </a:p>
      </dsp:txBody>
      <dsp:txXfrm>
        <a:off x="4357800" y="1605765"/>
        <a:ext cx="1800000" cy="720000"/>
      </dsp:txXfrm>
    </dsp:sp>
    <dsp:sp modelId="{1E7491AD-F4BA-4BD5-94C0-BBF1E2A1A041}">
      <dsp:nvSpPr>
        <dsp:cNvPr id="0" name=""/>
        <dsp:cNvSpPr/>
      </dsp:nvSpPr>
      <dsp:spPr>
        <a:xfrm>
          <a:off x="6823800" y="165764"/>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34D0C-8EEC-44DD-B309-CC8D2D99DED2}">
      <dsp:nvSpPr>
        <dsp:cNvPr id="0" name=""/>
        <dsp:cNvSpPr/>
      </dsp:nvSpPr>
      <dsp:spPr>
        <a:xfrm>
          <a:off x="7057800" y="399764"/>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C602EE-B019-49F0-A2BD-973A29674A1D}">
      <dsp:nvSpPr>
        <dsp:cNvPr id="0" name=""/>
        <dsp:cNvSpPr/>
      </dsp:nvSpPr>
      <dsp:spPr>
        <a:xfrm>
          <a:off x="6472800" y="160576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Monitoring and telemetry</a:t>
          </a:r>
        </a:p>
      </dsp:txBody>
      <dsp:txXfrm>
        <a:off x="6472800" y="1605765"/>
        <a:ext cx="1800000" cy="720000"/>
      </dsp:txXfrm>
    </dsp:sp>
    <dsp:sp modelId="{BA9176CB-5342-4AEC-951E-8CE1780D1192}">
      <dsp:nvSpPr>
        <dsp:cNvPr id="0" name=""/>
        <dsp:cNvSpPr/>
      </dsp:nvSpPr>
      <dsp:spPr>
        <a:xfrm>
          <a:off x="8938800" y="165764"/>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EE890-79A0-4F35-A6EC-38BE4A28F79A}">
      <dsp:nvSpPr>
        <dsp:cNvPr id="0" name=""/>
        <dsp:cNvSpPr/>
      </dsp:nvSpPr>
      <dsp:spPr>
        <a:xfrm>
          <a:off x="9172800" y="399764"/>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93E2B5-CF7A-4906-9019-75848FDFEEA1}">
      <dsp:nvSpPr>
        <dsp:cNvPr id="0" name=""/>
        <dsp:cNvSpPr/>
      </dsp:nvSpPr>
      <dsp:spPr>
        <a:xfrm>
          <a:off x="8587800" y="1605765"/>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Maintainability</a:t>
          </a:r>
        </a:p>
      </dsp:txBody>
      <dsp:txXfrm>
        <a:off x="8587800" y="1605765"/>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C4FD2-F3A6-4D14-8361-D342BC232599}" type="datetimeFigureOut">
              <a:rPr lang="en-US" smtClean="0"/>
              <a:t>8/27/2020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D53E7-A090-4AEF-A3AF-D3292E841078}" type="slidenum">
              <a:rPr lang="en-US" smtClean="0"/>
              <a:t>‹#›</a:t>
            </a:fld>
            <a:endParaRPr lang="en-US"/>
          </a:p>
        </p:txBody>
      </p:sp>
    </p:spTree>
    <p:extLst>
      <p:ext uri="{BB962C8B-B14F-4D97-AF65-F5344CB8AC3E}">
        <p14:creationId xmlns:p14="http://schemas.microsoft.com/office/powerpoint/2010/main" val="424154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1555876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1">
    <p:spTree>
      <p:nvGrpSpPr>
        <p:cNvPr id="1" name=""/>
        <p:cNvGrpSpPr/>
        <p:nvPr/>
      </p:nvGrpSpPr>
      <p:grpSpPr>
        <a:xfrm>
          <a:off x="0" y="0"/>
          <a:ext cx="0" cy="0"/>
          <a:chOff x="0" y="0"/>
          <a:chExt cx="0" cy="0"/>
        </a:xfrm>
      </p:grpSpPr>
      <p:pic>
        <p:nvPicPr>
          <p:cNvPr id="10" name="Picture 9" descr="A group of people sitting at a table&#10;&#10;Description generated with high confidence">
            <a:extLst>
              <a:ext uri="{FF2B5EF4-FFF2-40B4-BE49-F238E27FC236}">
                <a16:creationId xmlns:a16="http://schemas.microsoft.com/office/drawing/2014/main" id="{3BDB9C96-3923-44C3-B332-5E5C5544157B}"/>
              </a:ext>
            </a:extLst>
          </p:cNvPr>
          <p:cNvPicPr>
            <a:picLocks noChangeAspect="1"/>
          </p:cNvPicPr>
          <p:nvPr userDrawn="1"/>
        </p:nvPicPr>
        <p:blipFill>
          <a:blip r:embed="rId2"/>
          <a:stretch>
            <a:fillRect/>
          </a:stretch>
        </p:blipFill>
        <p:spPr>
          <a:xfrm flipH="1">
            <a:off x="1942064" y="-1"/>
            <a:ext cx="10494411" cy="6994525"/>
          </a:xfrm>
          <a:prstGeom prst="rect">
            <a:avLst/>
          </a:prstGeom>
        </p:spPr>
      </p:pic>
      <p:sp>
        <p:nvSpPr>
          <p:cNvPr id="9" name="Freeform 4">
            <a:extLst>
              <a:ext uri="{FF2B5EF4-FFF2-40B4-BE49-F238E27FC236}">
                <a16:creationId xmlns:a16="http://schemas.microsoft.com/office/drawing/2014/main" id="{F4109020-F2C2-4BD1-9C89-081C8D0A3522}"/>
              </a:ext>
            </a:extLst>
          </p:cNvPr>
          <p:cNvSpPr/>
          <p:nvPr userDrawn="1"/>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F25EAC4-4EB5-4964-994C-D3A7936E678F}"/>
              </a:ext>
            </a:extLst>
          </p:cNvPr>
          <p:cNvSpPr>
            <a:spLocks noGrp="1"/>
          </p:cNvSpPr>
          <p:nvPr>
            <p:ph type="ctrTitle" hasCustomPrompt="1"/>
          </p:nvPr>
        </p:nvSpPr>
        <p:spPr>
          <a:xfrm>
            <a:off x="160283" y="133076"/>
            <a:ext cx="5885793" cy="2685010"/>
          </a:xfrm>
        </p:spPr>
        <p:txBody>
          <a:bodyPr anchor="b"/>
          <a:lstStyle>
            <a:lvl1pPr algn="l">
              <a:defRPr sz="6000">
                <a:solidFill>
                  <a:schemeClr val="bg1"/>
                </a:solidFill>
              </a:defRPr>
            </a:lvl1pPr>
          </a:lstStyle>
          <a:p>
            <a:r>
              <a:rPr lang="en-US" dirty="0"/>
              <a:t>Session Title</a:t>
            </a:r>
          </a:p>
        </p:txBody>
      </p:sp>
      <p:sp>
        <p:nvSpPr>
          <p:cNvPr id="3" name="Subtitle 2">
            <a:extLst>
              <a:ext uri="{FF2B5EF4-FFF2-40B4-BE49-F238E27FC236}">
                <a16:creationId xmlns:a16="http://schemas.microsoft.com/office/drawing/2014/main" id="{C645BC3F-7B0A-4093-8B44-AFCD518CF42E}"/>
              </a:ext>
            </a:extLst>
          </p:cNvPr>
          <p:cNvSpPr>
            <a:spLocks noGrp="1"/>
          </p:cNvSpPr>
          <p:nvPr>
            <p:ph type="subTitle" idx="1" hasCustomPrompt="1"/>
          </p:nvPr>
        </p:nvSpPr>
        <p:spPr>
          <a:xfrm>
            <a:off x="1942063" y="2951162"/>
            <a:ext cx="3780819" cy="16129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t>
            </a:r>
            <a:br>
              <a:rPr lang="en-US" dirty="0"/>
            </a:br>
            <a:r>
              <a:rPr lang="en-US" dirty="0"/>
              <a:t>Role, Company</a:t>
            </a:r>
            <a:br>
              <a:rPr lang="en-US" dirty="0"/>
            </a:br>
            <a:r>
              <a:rPr lang="en-US" dirty="0"/>
              <a:t>@</a:t>
            </a:r>
            <a:r>
              <a:rPr lang="en-US" dirty="0" err="1"/>
              <a:t>SpeakerTwitter</a:t>
            </a:r>
            <a:endParaRPr lang="en-US" dirty="0"/>
          </a:p>
        </p:txBody>
      </p:sp>
      <p:pic>
        <p:nvPicPr>
          <p:cNvPr id="12" name="Picture 11">
            <a:extLst>
              <a:ext uri="{FF2B5EF4-FFF2-40B4-BE49-F238E27FC236}">
                <a16:creationId xmlns:a16="http://schemas.microsoft.com/office/drawing/2014/main" id="{9233D434-E38A-4355-BFB0-0956713F4C4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60283" y="2951162"/>
            <a:ext cx="1612955" cy="1612955"/>
          </a:xfrm>
          <a:prstGeom prst="ellipse">
            <a:avLst/>
          </a:prstGeom>
        </p:spPr>
      </p:pic>
      <p:pic>
        <p:nvPicPr>
          <p:cNvPr id="14" name="Picture 13" descr="A close up of text on a black background&#10;&#10;Description automatically generated">
            <a:extLst>
              <a:ext uri="{FF2B5EF4-FFF2-40B4-BE49-F238E27FC236}">
                <a16:creationId xmlns:a16="http://schemas.microsoft.com/office/drawing/2014/main" id="{DC63BA89-DC98-4A28-9200-35DE476046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0283" y="5960417"/>
            <a:ext cx="2071346" cy="897583"/>
          </a:xfrm>
          <a:prstGeom prst="rect">
            <a:avLst/>
          </a:prstGeom>
        </p:spPr>
      </p:pic>
    </p:spTree>
    <p:extLst>
      <p:ext uri="{BB962C8B-B14F-4D97-AF65-F5344CB8AC3E}">
        <p14:creationId xmlns:p14="http://schemas.microsoft.com/office/powerpoint/2010/main" val="3735640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91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2440E-6BDF-4F14-AC25-2CC8BC59F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91A1F2-ED64-44D0-B417-2FA364D106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8DD2D3-9D94-44A0-B713-75F61AC14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95799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2592-DFCB-4F25-8E38-4F96CD3667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C5884F-B251-4FDD-9107-DF1B7808F8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9D2669E-ADC6-49D7-A616-541CC820A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32690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13D5-023F-4D88-8A94-AB78E17505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5EB0DF-C400-4DE5-904D-6691744368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84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DC5CD8-96F9-4F09-BEEB-5849622D2A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6A5DC9-0B26-49FB-9A28-D7617CB083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907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E857-9209-4C9A-AEB9-B2F21662E178}"/>
              </a:ext>
            </a:extLst>
          </p:cNvPr>
          <p:cNvSpPr>
            <a:spLocks noGrp="1"/>
          </p:cNvSpPr>
          <p:nvPr>
            <p:ph type="title" hasCustomPrompt="1"/>
          </p:nvPr>
        </p:nvSpPr>
        <p:spPr>
          <a:xfrm>
            <a:off x="831850" y="1709738"/>
            <a:ext cx="10515600" cy="2852737"/>
          </a:xfrm>
        </p:spPr>
        <p:txBody>
          <a:bodyPr anchor="b"/>
          <a:lstStyle>
            <a:lvl1pPr>
              <a:defRPr sz="6000"/>
            </a:lvl1pPr>
          </a:lstStyle>
          <a:p>
            <a:r>
              <a:rPr lang="en-US" dirty="0"/>
              <a:t>Demo Title</a:t>
            </a:r>
          </a:p>
        </p:txBody>
      </p:sp>
      <p:sp>
        <p:nvSpPr>
          <p:cNvPr id="3" name="Text Placeholder 2">
            <a:extLst>
              <a:ext uri="{FF2B5EF4-FFF2-40B4-BE49-F238E27FC236}">
                <a16:creationId xmlns:a16="http://schemas.microsoft.com/office/drawing/2014/main" id="{5CFFC9D3-BE53-4FBD-B8AA-A10D855E66E3}"/>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 – @</a:t>
            </a:r>
            <a:r>
              <a:rPr lang="en-US" dirty="0" err="1"/>
              <a:t>SpeakerTwitter</a:t>
            </a:r>
            <a:endParaRPr lang="en-US" dirty="0"/>
          </a:p>
        </p:txBody>
      </p:sp>
    </p:spTree>
    <p:extLst>
      <p:ext uri="{BB962C8B-B14F-4D97-AF65-F5344CB8AC3E}">
        <p14:creationId xmlns:p14="http://schemas.microsoft.com/office/powerpoint/2010/main" val="3518151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9D7697-A53E-4EA4-8184-E2C0CE506FFA}"/>
              </a:ext>
            </a:extLst>
          </p:cNvPr>
          <p:cNvSpPr txBox="1"/>
          <p:nvPr userDrawn="1"/>
        </p:nvSpPr>
        <p:spPr>
          <a:xfrm>
            <a:off x="3400425" y="2105561"/>
            <a:ext cx="5391150" cy="2646878"/>
          </a:xfrm>
          <a:prstGeom prst="rect">
            <a:avLst/>
          </a:prstGeom>
          <a:noFill/>
        </p:spPr>
        <p:txBody>
          <a:bodyPr wrap="square" rtlCol="0">
            <a:spAutoFit/>
          </a:bodyPr>
          <a:lstStyle/>
          <a:p>
            <a:pPr algn="ctr"/>
            <a:r>
              <a:rPr lang="en-US" sz="16600" b="0" dirty="0">
                <a:solidFill>
                  <a:schemeClr val="accent1"/>
                </a:solidFill>
              </a:rPr>
              <a:t>Q</a:t>
            </a:r>
            <a:r>
              <a:rPr lang="en-US" sz="8000" b="0" dirty="0">
                <a:solidFill>
                  <a:schemeClr val="accent1"/>
                </a:solidFill>
              </a:rPr>
              <a:t>&amp;</a:t>
            </a:r>
            <a:r>
              <a:rPr lang="en-US" sz="16600" b="0" dirty="0">
                <a:solidFill>
                  <a:schemeClr val="accent1"/>
                </a:solidFill>
              </a:rPr>
              <a:t>A</a:t>
            </a:r>
          </a:p>
        </p:txBody>
      </p:sp>
    </p:spTree>
    <p:extLst>
      <p:ext uri="{BB962C8B-B14F-4D97-AF65-F5344CB8AC3E}">
        <p14:creationId xmlns:p14="http://schemas.microsoft.com/office/powerpoint/2010/main" val="2617291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Feedb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E960-4136-461D-9561-2A696F77F18D}"/>
              </a:ext>
            </a:extLst>
          </p:cNvPr>
          <p:cNvSpPr>
            <a:spLocks noGrp="1"/>
          </p:cNvSpPr>
          <p:nvPr>
            <p:ph type="title" hasCustomPrompt="1"/>
          </p:nvPr>
        </p:nvSpPr>
        <p:spPr/>
        <p:txBody>
          <a:bodyPr/>
          <a:lstStyle>
            <a:lvl1pPr>
              <a:defRPr/>
            </a:lvl1pPr>
          </a:lstStyle>
          <a:p>
            <a:r>
              <a:rPr lang="en-US" dirty="0"/>
              <a:t>We do care about your feedback!</a:t>
            </a:r>
          </a:p>
        </p:txBody>
      </p:sp>
      <p:pic>
        <p:nvPicPr>
          <p:cNvPr id="3" name="Picture 2">
            <a:extLst>
              <a:ext uri="{FF2B5EF4-FFF2-40B4-BE49-F238E27FC236}">
                <a16:creationId xmlns:a16="http://schemas.microsoft.com/office/drawing/2014/main" id="{EF732343-1FC3-4C08-AA53-8AA4668DF9B9}"/>
              </a:ext>
            </a:extLst>
          </p:cNvPr>
          <p:cNvPicPr>
            <a:picLocks noChangeAspect="1"/>
          </p:cNvPicPr>
          <p:nvPr userDrawn="1"/>
        </p:nvPicPr>
        <p:blipFill>
          <a:blip r:embed="rId2"/>
          <a:stretch>
            <a:fillRect/>
          </a:stretch>
        </p:blipFill>
        <p:spPr>
          <a:xfrm>
            <a:off x="4664869" y="1997869"/>
            <a:ext cx="2862262" cy="2862262"/>
          </a:xfrm>
          <a:prstGeom prst="rect">
            <a:avLst/>
          </a:prstGeom>
        </p:spPr>
      </p:pic>
      <p:sp>
        <p:nvSpPr>
          <p:cNvPr id="4" name="Rectangle 3">
            <a:extLst>
              <a:ext uri="{FF2B5EF4-FFF2-40B4-BE49-F238E27FC236}">
                <a16:creationId xmlns:a16="http://schemas.microsoft.com/office/drawing/2014/main" id="{5C76D63D-A3D0-4178-B553-35AB8CB6F36F}"/>
              </a:ext>
            </a:extLst>
          </p:cNvPr>
          <p:cNvSpPr/>
          <p:nvPr userDrawn="1"/>
        </p:nvSpPr>
        <p:spPr>
          <a:xfrm>
            <a:off x="4413647" y="4982646"/>
            <a:ext cx="3425428"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https://</a:t>
            </a:r>
            <a:r>
              <a:rPr lang="en-US" sz="1800" b="0" i="0" kern="1200" dirty="0">
                <a:solidFill>
                  <a:schemeClr val="tx1"/>
                </a:solidFill>
                <a:effectLst/>
                <a:latin typeface="+mn-lt"/>
                <a:ea typeface="+mn-ea"/>
                <a:cs typeface="+mn-cs"/>
              </a:rPr>
              <a:t> aka.ms/</a:t>
            </a:r>
            <a:r>
              <a:rPr lang="en-US" sz="1800" b="0" i="0" kern="1200" dirty="0" err="1">
                <a:solidFill>
                  <a:schemeClr val="tx1"/>
                </a:solidFill>
                <a:effectLst/>
                <a:latin typeface="+mn-lt"/>
                <a:ea typeface="+mn-ea"/>
                <a:cs typeface="+mn-cs"/>
              </a:rPr>
              <a:t>PnPVCFeedback</a:t>
            </a:r>
            <a:endParaRPr lang="en-US" sz="18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01154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9D7697-A53E-4EA4-8184-E2C0CE506FFA}"/>
              </a:ext>
            </a:extLst>
          </p:cNvPr>
          <p:cNvSpPr txBox="1"/>
          <p:nvPr userDrawn="1"/>
        </p:nvSpPr>
        <p:spPr>
          <a:xfrm>
            <a:off x="521493" y="2105561"/>
            <a:ext cx="11149013" cy="2646878"/>
          </a:xfrm>
          <a:prstGeom prst="rect">
            <a:avLst/>
          </a:prstGeom>
          <a:noFill/>
        </p:spPr>
        <p:txBody>
          <a:bodyPr wrap="square" rtlCol="0">
            <a:spAutoFit/>
          </a:bodyPr>
          <a:lstStyle/>
          <a:p>
            <a:pPr algn="ctr"/>
            <a:r>
              <a:rPr lang="en-US" sz="16600" b="0" dirty="0">
                <a:solidFill>
                  <a:schemeClr val="accent1"/>
                </a:solidFill>
              </a:rPr>
              <a:t>Thank You!</a:t>
            </a:r>
          </a:p>
        </p:txBody>
      </p:sp>
    </p:spTree>
    <p:extLst>
      <p:ext uri="{BB962C8B-B14F-4D97-AF65-F5344CB8AC3E}">
        <p14:creationId xmlns:p14="http://schemas.microsoft.com/office/powerpoint/2010/main" val="1725343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DB9C96-3923-44C3-B332-5E5C554415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942064" y="141"/>
            <a:ext cx="10494411" cy="6994241"/>
          </a:xfrm>
          <a:prstGeom prst="rect">
            <a:avLst/>
          </a:prstGeom>
        </p:spPr>
      </p:pic>
      <p:sp>
        <p:nvSpPr>
          <p:cNvPr id="9" name="Freeform 4">
            <a:extLst>
              <a:ext uri="{FF2B5EF4-FFF2-40B4-BE49-F238E27FC236}">
                <a16:creationId xmlns:a16="http://schemas.microsoft.com/office/drawing/2014/main" id="{F4109020-F2C2-4BD1-9C89-081C8D0A3522}"/>
              </a:ext>
            </a:extLst>
          </p:cNvPr>
          <p:cNvSpPr/>
          <p:nvPr userDrawn="1"/>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F25EAC4-4EB5-4964-994C-D3A7936E678F}"/>
              </a:ext>
            </a:extLst>
          </p:cNvPr>
          <p:cNvSpPr>
            <a:spLocks noGrp="1"/>
          </p:cNvSpPr>
          <p:nvPr>
            <p:ph type="ctrTitle" hasCustomPrompt="1"/>
          </p:nvPr>
        </p:nvSpPr>
        <p:spPr>
          <a:xfrm>
            <a:off x="160283" y="133076"/>
            <a:ext cx="5885793" cy="2685010"/>
          </a:xfrm>
        </p:spPr>
        <p:txBody>
          <a:bodyPr anchor="b"/>
          <a:lstStyle>
            <a:lvl1pPr algn="l">
              <a:defRPr sz="6000">
                <a:solidFill>
                  <a:schemeClr val="bg1"/>
                </a:solidFill>
              </a:defRPr>
            </a:lvl1pPr>
          </a:lstStyle>
          <a:p>
            <a:r>
              <a:rPr lang="en-US" dirty="0"/>
              <a:t>Session Title</a:t>
            </a:r>
          </a:p>
        </p:txBody>
      </p:sp>
      <p:sp>
        <p:nvSpPr>
          <p:cNvPr id="3" name="Subtitle 2">
            <a:extLst>
              <a:ext uri="{FF2B5EF4-FFF2-40B4-BE49-F238E27FC236}">
                <a16:creationId xmlns:a16="http://schemas.microsoft.com/office/drawing/2014/main" id="{C645BC3F-7B0A-4093-8B44-AFCD518CF42E}"/>
              </a:ext>
            </a:extLst>
          </p:cNvPr>
          <p:cNvSpPr>
            <a:spLocks noGrp="1"/>
          </p:cNvSpPr>
          <p:nvPr>
            <p:ph type="subTitle" idx="1" hasCustomPrompt="1"/>
          </p:nvPr>
        </p:nvSpPr>
        <p:spPr>
          <a:xfrm>
            <a:off x="1942063" y="2951162"/>
            <a:ext cx="3780819" cy="16129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t>
            </a:r>
            <a:br>
              <a:rPr lang="en-US" dirty="0"/>
            </a:br>
            <a:r>
              <a:rPr lang="en-US" dirty="0"/>
              <a:t>Role, Company</a:t>
            </a:r>
            <a:br>
              <a:rPr lang="en-US" dirty="0"/>
            </a:br>
            <a:r>
              <a:rPr lang="en-US" dirty="0"/>
              <a:t>@</a:t>
            </a:r>
            <a:r>
              <a:rPr lang="en-US" dirty="0" err="1"/>
              <a:t>SpeakerTwitter</a:t>
            </a:r>
            <a:endParaRPr lang="en-US" dirty="0"/>
          </a:p>
        </p:txBody>
      </p:sp>
      <p:pic>
        <p:nvPicPr>
          <p:cNvPr id="14" name="Picture 13" descr="A close up of text on a black background&#10;&#10;Description automatically generated">
            <a:extLst>
              <a:ext uri="{FF2B5EF4-FFF2-40B4-BE49-F238E27FC236}">
                <a16:creationId xmlns:a16="http://schemas.microsoft.com/office/drawing/2014/main" id="{DC63BA89-DC98-4A28-9200-35DE476046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283" y="5960417"/>
            <a:ext cx="2071346" cy="897583"/>
          </a:xfrm>
          <a:prstGeom prst="rect">
            <a:avLst/>
          </a:prstGeom>
        </p:spPr>
      </p:pic>
      <p:pic>
        <p:nvPicPr>
          <p:cNvPr id="8" name="Picture 7">
            <a:extLst>
              <a:ext uri="{FF2B5EF4-FFF2-40B4-BE49-F238E27FC236}">
                <a16:creationId xmlns:a16="http://schemas.microsoft.com/office/drawing/2014/main" id="{7762636B-9301-4085-B13E-ACA8A48CE0A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0283" y="2951162"/>
            <a:ext cx="1612955" cy="1612955"/>
          </a:xfrm>
          <a:prstGeom prst="ellipse">
            <a:avLst/>
          </a:prstGeom>
        </p:spPr>
      </p:pic>
    </p:spTree>
    <p:extLst>
      <p:ext uri="{BB962C8B-B14F-4D97-AF65-F5344CB8AC3E}">
        <p14:creationId xmlns:p14="http://schemas.microsoft.com/office/powerpoint/2010/main" val="315229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DB9C96-3923-44C3-B332-5E5C554415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5317" y="0"/>
            <a:ext cx="12197317" cy="6858000"/>
          </a:xfrm>
          <a:prstGeom prst="rect">
            <a:avLst/>
          </a:prstGeom>
        </p:spPr>
      </p:pic>
      <p:sp>
        <p:nvSpPr>
          <p:cNvPr id="9" name="Freeform 4">
            <a:extLst>
              <a:ext uri="{FF2B5EF4-FFF2-40B4-BE49-F238E27FC236}">
                <a16:creationId xmlns:a16="http://schemas.microsoft.com/office/drawing/2014/main" id="{F4109020-F2C2-4BD1-9C89-081C8D0A3522}"/>
              </a:ext>
            </a:extLst>
          </p:cNvPr>
          <p:cNvSpPr/>
          <p:nvPr userDrawn="1"/>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F25EAC4-4EB5-4964-994C-D3A7936E678F}"/>
              </a:ext>
            </a:extLst>
          </p:cNvPr>
          <p:cNvSpPr>
            <a:spLocks noGrp="1"/>
          </p:cNvSpPr>
          <p:nvPr>
            <p:ph type="ctrTitle" hasCustomPrompt="1"/>
          </p:nvPr>
        </p:nvSpPr>
        <p:spPr>
          <a:xfrm>
            <a:off x="160283" y="133076"/>
            <a:ext cx="5885793" cy="2685010"/>
          </a:xfrm>
        </p:spPr>
        <p:txBody>
          <a:bodyPr anchor="b"/>
          <a:lstStyle>
            <a:lvl1pPr algn="l">
              <a:defRPr sz="6000">
                <a:solidFill>
                  <a:schemeClr val="bg1"/>
                </a:solidFill>
              </a:defRPr>
            </a:lvl1pPr>
          </a:lstStyle>
          <a:p>
            <a:r>
              <a:rPr lang="en-US" dirty="0"/>
              <a:t>Session Title</a:t>
            </a:r>
          </a:p>
        </p:txBody>
      </p:sp>
      <p:sp>
        <p:nvSpPr>
          <p:cNvPr id="3" name="Subtitle 2">
            <a:extLst>
              <a:ext uri="{FF2B5EF4-FFF2-40B4-BE49-F238E27FC236}">
                <a16:creationId xmlns:a16="http://schemas.microsoft.com/office/drawing/2014/main" id="{C645BC3F-7B0A-4093-8B44-AFCD518CF42E}"/>
              </a:ext>
            </a:extLst>
          </p:cNvPr>
          <p:cNvSpPr>
            <a:spLocks noGrp="1"/>
          </p:cNvSpPr>
          <p:nvPr>
            <p:ph type="subTitle" idx="1" hasCustomPrompt="1"/>
          </p:nvPr>
        </p:nvSpPr>
        <p:spPr>
          <a:xfrm>
            <a:off x="1942063" y="2951162"/>
            <a:ext cx="3780819" cy="16129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t>
            </a:r>
            <a:br>
              <a:rPr lang="en-US" dirty="0"/>
            </a:br>
            <a:r>
              <a:rPr lang="en-US" dirty="0"/>
              <a:t>Role, Company</a:t>
            </a:r>
            <a:br>
              <a:rPr lang="en-US" dirty="0"/>
            </a:br>
            <a:r>
              <a:rPr lang="en-US" dirty="0"/>
              <a:t>@</a:t>
            </a:r>
            <a:r>
              <a:rPr lang="en-US" dirty="0" err="1"/>
              <a:t>SpeakerTwitter</a:t>
            </a:r>
            <a:endParaRPr lang="en-US" dirty="0"/>
          </a:p>
        </p:txBody>
      </p:sp>
      <p:pic>
        <p:nvPicPr>
          <p:cNvPr id="14" name="Picture 13" descr="A close up of text on a black background&#10;&#10;Description automatically generated">
            <a:extLst>
              <a:ext uri="{FF2B5EF4-FFF2-40B4-BE49-F238E27FC236}">
                <a16:creationId xmlns:a16="http://schemas.microsoft.com/office/drawing/2014/main" id="{DC63BA89-DC98-4A28-9200-35DE476046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283" y="5960417"/>
            <a:ext cx="2071346" cy="897583"/>
          </a:xfrm>
          <a:prstGeom prst="rect">
            <a:avLst/>
          </a:prstGeom>
        </p:spPr>
      </p:pic>
      <p:pic>
        <p:nvPicPr>
          <p:cNvPr id="8" name="Picture 7">
            <a:extLst>
              <a:ext uri="{FF2B5EF4-FFF2-40B4-BE49-F238E27FC236}">
                <a16:creationId xmlns:a16="http://schemas.microsoft.com/office/drawing/2014/main" id="{8E1A2385-483F-4CCA-A0B2-0B49497C425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0283" y="2951162"/>
            <a:ext cx="1612955" cy="1612955"/>
          </a:xfrm>
          <a:prstGeom prst="ellipse">
            <a:avLst/>
          </a:prstGeom>
        </p:spPr>
      </p:pic>
    </p:spTree>
    <p:extLst>
      <p:ext uri="{BB962C8B-B14F-4D97-AF65-F5344CB8AC3E}">
        <p14:creationId xmlns:p14="http://schemas.microsoft.com/office/powerpoint/2010/main" val="706369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 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DB9C96-3923-44C3-B332-5E5C5544157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H="1">
            <a:off x="-11796" y="1"/>
            <a:ext cx="12197317" cy="6858000"/>
          </a:xfrm>
          <a:prstGeom prst="rect">
            <a:avLst/>
          </a:prstGeom>
        </p:spPr>
      </p:pic>
      <p:sp>
        <p:nvSpPr>
          <p:cNvPr id="9" name="Freeform 4">
            <a:extLst>
              <a:ext uri="{FF2B5EF4-FFF2-40B4-BE49-F238E27FC236}">
                <a16:creationId xmlns:a16="http://schemas.microsoft.com/office/drawing/2014/main" id="{F4109020-F2C2-4BD1-9C89-081C8D0A3522}"/>
              </a:ext>
            </a:extLst>
          </p:cNvPr>
          <p:cNvSpPr/>
          <p:nvPr userDrawn="1"/>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F25EAC4-4EB5-4964-994C-D3A7936E678F}"/>
              </a:ext>
            </a:extLst>
          </p:cNvPr>
          <p:cNvSpPr>
            <a:spLocks noGrp="1"/>
          </p:cNvSpPr>
          <p:nvPr>
            <p:ph type="ctrTitle" hasCustomPrompt="1"/>
          </p:nvPr>
        </p:nvSpPr>
        <p:spPr>
          <a:xfrm>
            <a:off x="160283" y="133076"/>
            <a:ext cx="5885793" cy="2685010"/>
          </a:xfrm>
        </p:spPr>
        <p:txBody>
          <a:bodyPr anchor="b"/>
          <a:lstStyle>
            <a:lvl1pPr algn="l">
              <a:defRPr sz="6000">
                <a:solidFill>
                  <a:schemeClr val="bg1"/>
                </a:solidFill>
              </a:defRPr>
            </a:lvl1pPr>
          </a:lstStyle>
          <a:p>
            <a:r>
              <a:rPr lang="en-US" dirty="0"/>
              <a:t>Session Title</a:t>
            </a:r>
          </a:p>
        </p:txBody>
      </p:sp>
      <p:sp>
        <p:nvSpPr>
          <p:cNvPr id="3" name="Subtitle 2">
            <a:extLst>
              <a:ext uri="{FF2B5EF4-FFF2-40B4-BE49-F238E27FC236}">
                <a16:creationId xmlns:a16="http://schemas.microsoft.com/office/drawing/2014/main" id="{C645BC3F-7B0A-4093-8B44-AFCD518CF42E}"/>
              </a:ext>
            </a:extLst>
          </p:cNvPr>
          <p:cNvSpPr>
            <a:spLocks noGrp="1"/>
          </p:cNvSpPr>
          <p:nvPr>
            <p:ph type="subTitle" idx="1" hasCustomPrompt="1"/>
          </p:nvPr>
        </p:nvSpPr>
        <p:spPr>
          <a:xfrm>
            <a:off x="1942063" y="2951162"/>
            <a:ext cx="3780819" cy="1612955"/>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t>
            </a:r>
            <a:br>
              <a:rPr lang="en-US" dirty="0"/>
            </a:br>
            <a:r>
              <a:rPr lang="en-US" dirty="0"/>
              <a:t>Role, Company</a:t>
            </a:r>
            <a:br>
              <a:rPr lang="en-US" dirty="0"/>
            </a:br>
            <a:r>
              <a:rPr lang="en-US" dirty="0"/>
              <a:t>@</a:t>
            </a:r>
            <a:r>
              <a:rPr lang="en-US" dirty="0" err="1"/>
              <a:t>SpeakerTwitter</a:t>
            </a:r>
            <a:endParaRPr lang="en-US" dirty="0"/>
          </a:p>
        </p:txBody>
      </p:sp>
      <p:pic>
        <p:nvPicPr>
          <p:cNvPr id="14" name="Picture 13" descr="A close up of text on a black background&#10;&#10;Description automatically generated">
            <a:extLst>
              <a:ext uri="{FF2B5EF4-FFF2-40B4-BE49-F238E27FC236}">
                <a16:creationId xmlns:a16="http://schemas.microsoft.com/office/drawing/2014/main" id="{DC63BA89-DC98-4A28-9200-35DE476046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0283" y="5960417"/>
            <a:ext cx="2071346" cy="897583"/>
          </a:xfrm>
          <a:prstGeom prst="rect">
            <a:avLst/>
          </a:prstGeom>
        </p:spPr>
      </p:pic>
      <p:pic>
        <p:nvPicPr>
          <p:cNvPr id="8" name="Picture 7">
            <a:extLst>
              <a:ext uri="{FF2B5EF4-FFF2-40B4-BE49-F238E27FC236}">
                <a16:creationId xmlns:a16="http://schemas.microsoft.com/office/drawing/2014/main" id="{18359D8A-FA13-4654-B024-FDC114E5E847}"/>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60283" y="2951162"/>
            <a:ext cx="1612955" cy="1612955"/>
          </a:xfrm>
          <a:prstGeom prst="ellipse">
            <a:avLst/>
          </a:prstGeom>
        </p:spPr>
      </p:pic>
    </p:spTree>
    <p:extLst>
      <p:ext uri="{BB962C8B-B14F-4D97-AF65-F5344CB8AC3E}">
        <p14:creationId xmlns:p14="http://schemas.microsoft.com/office/powerpoint/2010/main" val="4231718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F01E7-7919-4A1D-B44D-7F57FF0DD0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A6D1D4-4E3C-44A0-BD3C-D8C9A45149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818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E857-9209-4C9A-AEB9-B2F21662E1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FFC9D3-BE53-4FBD-B8AA-A10D855E66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39490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76BEC-2113-466D-B5D3-03B337115C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E1E562-A889-4C37-867F-781E1DF205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F54FE9-A72F-4886-A1EF-3F9DFD2FB8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595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1F16-8868-4DDC-B1DA-13EAEA37C5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008A6A-89EE-41B3-A90F-CC7FF1F2E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7BCCA7-95BF-4700-AAE2-3EA6A11AF3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5A3AFC-08A4-4EBF-89B6-DB08D3C109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5C8428-6E2B-4C75-A64E-70076BCF9C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9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E960-4136-461D-9561-2A696F77F18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729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C987652-FDB8-413E-8784-3593F5E38854}"/>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203202" y="5865079"/>
            <a:ext cx="684711" cy="893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25490B42-701F-4BEF-A66E-DE4A20E654BD}"/>
              </a:ext>
            </a:extLst>
          </p:cNvPr>
          <p:cNvSpPr>
            <a:spLocks noGrp="1"/>
          </p:cNvSpPr>
          <p:nvPr>
            <p:ph type="title"/>
          </p:nvPr>
        </p:nvSpPr>
        <p:spPr>
          <a:xfrm>
            <a:off x="838200" y="365125"/>
            <a:ext cx="10515600" cy="8787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7680325-4FD3-4176-90B5-D502941FF141}"/>
              </a:ext>
            </a:extLst>
          </p:cNvPr>
          <p:cNvSpPr>
            <a:spLocks noGrp="1"/>
          </p:cNvSpPr>
          <p:nvPr>
            <p:ph type="body" idx="1"/>
          </p:nvPr>
        </p:nvSpPr>
        <p:spPr>
          <a:xfrm>
            <a:off x="838200" y="1328738"/>
            <a:ext cx="10515600" cy="4848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a:extLst>
              <a:ext uri="{FF2B5EF4-FFF2-40B4-BE49-F238E27FC236}">
                <a16:creationId xmlns:a16="http://schemas.microsoft.com/office/drawing/2014/main" id="{F02B25A6-C113-4F04-93AF-9840F63BF110}"/>
              </a:ext>
            </a:extLst>
          </p:cNvPr>
          <p:cNvSpPr txBox="1"/>
          <p:nvPr userDrawn="1"/>
        </p:nvSpPr>
        <p:spPr>
          <a:xfrm>
            <a:off x="838200" y="6262786"/>
            <a:ext cx="313372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2">
                    <a:lumMod val="75000"/>
                  </a:schemeClr>
                </a:solidFill>
              </a:rPr>
              <a:t>https://aka.ms/</a:t>
            </a:r>
            <a:r>
              <a:rPr lang="en-US" sz="1400" dirty="0">
                <a:solidFill>
                  <a:srgbClr val="AFABAB"/>
                </a:solidFill>
              </a:rPr>
              <a:t>PnPVirtualConference</a:t>
            </a:r>
          </a:p>
        </p:txBody>
      </p:sp>
      <p:pic>
        <p:nvPicPr>
          <p:cNvPr id="4" name="Picture 2">
            <a:extLst>
              <a:ext uri="{FF2B5EF4-FFF2-40B4-BE49-F238E27FC236}">
                <a16:creationId xmlns:a16="http://schemas.microsoft.com/office/drawing/2014/main" id="{C67F0BF8-34BF-4762-97C9-C42F901028C4}"/>
              </a:ext>
            </a:extLst>
          </p:cNvPr>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0697527" y="6176963"/>
            <a:ext cx="1312545" cy="56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31261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5" r:id="rId16"/>
    <p:sldLayoutId id="2147483664" r:id="rId17"/>
    <p:sldLayoutId id="2147483666" r:id="rId18"/>
  </p:sldLayoutIdLst>
  <p:txStyles>
    <p:titleStyle>
      <a:lvl1pPr algn="l" defTabSz="914400" rtl="0" eaLnBrk="1" latinLnBrk="0" hangingPunct="1">
        <a:lnSpc>
          <a:spcPct val="90000"/>
        </a:lnSpc>
        <a:spcBef>
          <a:spcPct val="0"/>
        </a:spcBef>
        <a:buNone/>
        <a:defRPr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emf"/><Relationship Id="rId7" Type="http://schemas.openxmlformats.org/officeDocument/2006/relationships/image" Target="../media/image33.png"/><Relationship Id="rId2" Type="http://schemas.openxmlformats.org/officeDocument/2006/relationships/image" Target="../media/image28.emf"/><Relationship Id="rId1" Type="http://schemas.openxmlformats.org/officeDocument/2006/relationships/slideLayout" Target="../slideLayouts/slideLayout5.xml"/><Relationship Id="rId6" Type="http://schemas.openxmlformats.org/officeDocument/2006/relationships/image" Target="../media/image32.emf"/><Relationship Id="rId5" Type="http://schemas.openxmlformats.org/officeDocument/2006/relationships/image" Target="../media/image31.emf"/><Relationship Id="rId10" Type="http://schemas.openxmlformats.org/officeDocument/2006/relationships/image" Target="../media/image36.svg"/><Relationship Id="rId4" Type="http://schemas.openxmlformats.org/officeDocument/2006/relationships/image" Target="../media/image30.emf"/><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4.png"/><Relationship Id="rId3" Type="http://schemas.openxmlformats.org/officeDocument/2006/relationships/image" Target="../media/image29.emf"/><Relationship Id="rId7" Type="http://schemas.openxmlformats.org/officeDocument/2006/relationships/image" Target="../media/image40.emf"/><Relationship Id="rId12" Type="http://schemas.openxmlformats.org/officeDocument/2006/relationships/image" Target="../media/image43.png"/><Relationship Id="rId2" Type="http://schemas.openxmlformats.org/officeDocument/2006/relationships/image" Target="../media/image28.emf"/><Relationship Id="rId16"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39.emf"/><Relationship Id="rId11" Type="http://schemas.openxmlformats.org/officeDocument/2006/relationships/image" Target="../media/image42.emf"/><Relationship Id="rId5" Type="http://schemas.openxmlformats.org/officeDocument/2006/relationships/image" Target="../media/image31.emf"/><Relationship Id="rId15" Type="http://schemas.openxmlformats.org/officeDocument/2006/relationships/image" Target="../media/image46.svg"/><Relationship Id="rId10" Type="http://schemas.openxmlformats.org/officeDocument/2006/relationships/image" Target="../media/image41.emf"/><Relationship Id="rId4" Type="http://schemas.openxmlformats.org/officeDocument/2006/relationships/image" Target="../media/image30.emf"/><Relationship Id="rId9" Type="http://schemas.openxmlformats.org/officeDocument/2006/relationships/image" Target="../media/image34.svg"/><Relationship Id="rId1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piasys.com/TechBites"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8ACB-88B0-425F-BEAB-B12DD1ED1F6A}"/>
              </a:ext>
            </a:extLst>
          </p:cNvPr>
          <p:cNvSpPr>
            <a:spLocks noGrp="1"/>
          </p:cNvSpPr>
          <p:nvPr>
            <p:ph type="ctrTitle"/>
          </p:nvPr>
        </p:nvSpPr>
        <p:spPr/>
        <p:txBody>
          <a:bodyPr/>
          <a:lstStyle/>
          <a:p>
            <a:r>
              <a:rPr lang="en-US" dirty="0"/>
              <a:t>Architecture of Custom Microsoft 365 Solutions</a:t>
            </a:r>
          </a:p>
        </p:txBody>
      </p:sp>
      <p:sp>
        <p:nvSpPr>
          <p:cNvPr id="3" name="Subtitle 2">
            <a:extLst>
              <a:ext uri="{FF2B5EF4-FFF2-40B4-BE49-F238E27FC236}">
                <a16:creationId xmlns:a16="http://schemas.microsoft.com/office/drawing/2014/main" id="{0B532731-A6F8-4509-9240-86D1F3BB5839}"/>
              </a:ext>
            </a:extLst>
          </p:cNvPr>
          <p:cNvSpPr>
            <a:spLocks noGrp="1"/>
          </p:cNvSpPr>
          <p:nvPr>
            <p:ph type="subTitle" idx="1"/>
          </p:nvPr>
        </p:nvSpPr>
        <p:spPr/>
        <p:txBody>
          <a:bodyPr>
            <a:normAutofit lnSpcReduction="10000"/>
          </a:bodyPr>
          <a:lstStyle/>
          <a:p>
            <a:r>
              <a:rPr lang="en-US" dirty="0"/>
              <a:t>Paolo Pialorsi</a:t>
            </a:r>
          </a:p>
          <a:p>
            <a:r>
              <a:rPr lang="en-US" dirty="0"/>
              <a:t>Senior Consultant, PiaSys.com</a:t>
            </a:r>
          </a:p>
          <a:p>
            <a:r>
              <a:rPr lang="en-US" dirty="0"/>
              <a:t>@</a:t>
            </a:r>
            <a:r>
              <a:rPr lang="en-US" dirty="0" err="1"/>
              <a:t>PaoloPia</a:t>
            </a:r>
            <a:endParaRPr lang="en-US" dirty="0"/>
          </a:p>
        </p:txBody>
      </p:sp>
      <p:sp>
        <p:nvSpPr>
          <p:cNvPr id="4" name="Oval 3">
            <a:extLst>
              <a:ext uri="{FF2B5EF4-FFF2-40B4-BE49-F238E27FC236}">
                <a16:creationId xmlns:a16="http://schemas.microsoft.com/office/drawing/2014/main" id="{35C9DFA0-231A-4226-A23E-A7896243484B}"/>
              </a:ext>
            </a:extLst>
          </p:cNvPr>
          <p:cNvSpPr/>
          <p:nvPr/>
        </p:nvSpPr>
        <p:spPr>
          <a:xfrm>
            <a:off x="160283" y="2923517"/>
            <a:ext cx="1612954" cy="1640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452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8A31-01B4-4824-B52A-B55C2F3B6CD8}"/>
              </a:ext>
            </a:extLst>
          </p:cNvPr>
          <p:cNvSpPr>
            <a:spLocks noGrp="1"/>
          </p:cNvSpPr>
          <p:nvPr>
            <p:ph type="title"/>
          </p:nvPr>
        </p:nvSpPr>
        <p:spPr/>
        <p:txBody>
          <a:bodyPr/>
          <a:lstStyle/>
          <a:p>
            <a:r>
              <a:rPr lang="it-IT" dirty="0"/>
              <a:t>HA and </a:t>
            </a:r>
            <a:r>
              <a:rPr lang="it-IT" dirty="0" err="1"/>
              <a:t>Scalability</a:t>
            </a:r>
            <a:r>
              <a:rPr lang="it-IT" dirty="0"/>
              <a:t> – Always </a:t>
            </a:r>
            <a:r>
              <a:rPr lang="it-IT" dirty="0" err="1"/>
              <a:t>write</a:t>
            </a:r>
            <a:r>
              <a:rPr lang="it-IT" dirty="0"/>
              <a:t> </a:t>
            </a:r>
            <a:r>
              <a:rPr lang="it-IT" dirty="0" err="1"/>
              <a:t>Async</a:t>
            </a:r>
            <a:r>
              <a:rPr lang="it-IT" dirty="0"/>
              <a:t> code</a:t>
            </a:r>
            <a:endParaRPr lang="en-US" dirty="0"/>
          </a:p>
        </p:txBody>
      </p:sp>
      <p:sp>
        <p:nvSpPr>
          <p:cNvPr id="3" name="Text Placeholder 2">
            <a:extLst>
              <a:ext uri="{FF2B5EF4-FFF2-40B4-BE49-F238E27FC236}">
                <a16:creationId xmlns:a16="http://schemas.microsoft.com/office/drawing/2014/main" id="{828B08C5-99BB-446F-8B73-98C4E025DCCC}"/>
              </a:ext>
            </a:extLst>
          </p:cNvPr>
          <p:cNvSpPr>
            <a:spLocks noGrp="1"/>
          </p:cNvSpPr>
          <p:nvPr>
            <p:ph idx="1"/>
          </p:nvPr>
        </p:nvSpPr>
        <p:spPr/>
        <p:txBody>
          <a:bodyPr/>
          <a:lstStyle/>
          <a:p>
            <a:r>
              <a:rPr lang="en-US" dirty="0"/>
              <a:t>Avoid writing business logic code in the UI (Web Part, UI widget, etc.)</a:t>
            </a:r>
          </a:p>
          <a:p>
            <a:pPr lvl="1"/>
            <a:r>
              <a:rPr lang="en-US" dirty="0"/>
              <a:t>Use the UI to collect and validate information from users</a:t>
            </a:r>
          </a:p>
          <a:p>
            <a:pPr lvl="1"/>
            <a:r>
              <a:rPr lang="en-US" dirty="0"/>
              <a:t>Use an asynchronous back-end of micro-services to execute the real business tasks</a:t>
            </a:r>
          </a:p>
          <a:p>
            <a:r>
              <a:rPr lang="en-US" dirty="0"/>
              <a:t>Asynchronous communication model between front-end and back-end</a:t>
            </a:r>
          </a:p>
          <a:p>
            <a:pPr lvl="1"/>
            <a:r>
              <a:rPr lang="en-US" dirty="0"/>
              <a:t>Azure Functions (eventually Azure Durable Functions)</a:t>
            </a:r>
          </a:p>
          <a:p>
            <a:pPr lvl="1"/>
            <a:r>
              <a:rPr lang="en-US" dirty="0"/>
              <a:t>Azure Blob Storage Queue</a:t>
            </a:r>
          </a:p>
          <a:p>
            <a:pPr lvl="1"/>
            <a:r>
              <a:rPr lang="en-US" dirty="0"/>
              <a:t>Azure Service Bus</a:t>
            </a:r>
          </a:p>
          <a:p>
            <a:r>
              <a:rPr lang="en-US" dirty="0"/>
              <a:t>Never live-execute complex tasks, rather enqueue requests to execute them</a:t>
            </a:r>
          </a:p>
        </p:txBody>
      </p:sp>
    </p:spTree>
    <p:extLst>
      <p:ext uri="{BB962C8B-B14F-4D97-AF65-F5344CB8AC3E}">
        <p14:creationId xmlns:p14="http://schemas.microsoft.com/office/powerpoint/2010/main" val="162228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41F80B-E663-4052-9721-0F56E46F4AEF}"/>
              </a:ext>
            </a:extLst>
          </p:cNvPr>
          <p:cNvSpPr>
            <a:spLocks noGrp="1"/>
          </p:cNvSpPr>
          <p:nvPr>
            <p:ph type="title"/>
          </p:nvPr>
        </p:nvSpPr>
        <p:spPr/>
        <p:txBody>
          <a:bodyPr/>
          <a:lstStyle/>
          <a:p>
            <a:r>
              <a:rPr lang="en-US" dirty="0"/>
              <a:t>Some Asynchronous Programming Models</a:t>
            </a:r>
          </a:p>
        </p:txBody>
      </p:sp>
      <p:sp>
        <p:nvSpPr>
          <p:cNvPr id="6" name="Rectangle 5">
            <a:extLst>
              <a:ext uri="{FF2B5EF4-FFF2-40B4-BE49-F238E27FC236}">
                <a16:creationId xmlns:a16="http://schemas.microsoft.com/office/drawing/2014/main" id="{F40484C9-918E-47FD-8831-8D24D4E620F3}"/>
              </a:ext>
            </a:extLst>
          </p:cNvPr>
          <p:cNvSpPr/>
          <p:nvPr/>
        </p:nvSpPr>
        <p:spPr bwMode="auto">
          <a:xfrm>
            <a:off x="2553236" y="3047918"/>
            <a:ext cx="1787078" cy="664652"/>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t" anchorCtr="0" forceAA="0" compatLnSpc="1">
            <a:prstTxWarp prst="textNoShape">
              <a:avLst/>
            </a:prstTxWarp>
            <a:noAutofit/>
          </a:bodyPr>
          <a:lstStyle/>
          <a:p>
            <a:pPr algn="ctr" defTabSz="685369" fontAlgn="base">
              <a:spcBef>
                <a:spcPct val="0"/>
              </a:spcBef>
              <a:spcAft>
                <a:spcPct val="0"/>
              </a:spcAft>
            </a:pPr>
            <a:r>
              <a:rPr lang="en-US" sz="1400" spc="-39" dirty="0">
                <a:solidFill>
                  <a:schemeClr val="tx1">
                    <a:lumMod val="75000"/>
                    <a:lumOff val="25000"/>
                  </a:schemeClr>
                </a:solidFill>
                <a:latin typeface="Segoe UI Light" panose="020B0502040204020203" pitchFamily="34" charset="0"/>
                <a:cs typeface="Segoe UI Light" panose="020B0502040204020203" pitchFamily="34" charset="0"/>
              </a:rPr>
              <a:t>Web-based UI or</a:t>
            </a:r>
            <a:br>
              <a:rPr lang="en-US" sz="1400" spc="-39" dirty="0">
                <a:solidFill>
                  <a:schemeClr val="tx1">
                    <a:lumMod val="75000"/>
                    <a:lumOff val="25000"/>
                  </a:schemeClr>
                </a:solidFill>
                <a:latin typeface="Segoe UI Light" panose="020B0502040204020203" pitchFamily="34" charset="0"/>
                <a:cs typeface="Segoe UI Light" panose="020B0502040204020203" pitchFamily="34" charset="0"/>
              </a:rPr>
            </a:br>
            <a:r>
              <a:rPr lang="en-US" sz="1400" spc="-39" dirty="0">
                <a:solidFill>
                  <a:schemeClr val="tx1">
                    <a:lumMod val="75000"/>
                    <a:lumOff val="25000"/>
                  </a:schemeClr>
                </a:solidFill>
                <a:latin typeface="Segoe UI Light" panose="020B0502040204020203" pitchFamily="34" charset="0"/>
                <a:cs typeface="Segoe UI Light" panose="020B0502040204020203" pitchFamily="34" charset="0"/>
              </a:rPr>
              <a:t>Native app</a:t>
            </a:r>
          </a:p>
          <a:p>
            <a:pPr defTabSz="685369" fontAlgn="base">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DC0524-C2F6-44F1-BA22-247E0780D976}"/>
              </a:ext>
            </a:extLst>
          </p:cNvPr>
          <p:cNvPicPr>
            <a:picLocks noChangeAspect="1"/>
          </p:cNvPicPr>
          <p:nvPr/>
        </p:nvPicPr>
        <p:blipFill>
          <a:blip r:embed="rId2"/>
          <a:stretch>
            <a:fillRect/>
          </a:stretch>
        </p:blipFill>
        <p:spPr>
          <a:xfrm>
            <a:off x="2198874" y="3408651"/>
            <a:ext cx="708722" cy="604676"/>
          </a:xfrm>
          <a:prstGeom prst="rect">
            <a:avLst/>
          </a:prstGeom>
        </p:spPr>
      </p:pic>
      <p:grpSp>
        <p:nvGrpSpPr>
          <p:cNvPr id="8" name="Group 7">
            <a:extLst>
              <a:ext uri="{FF2B5EF4-FFF2-40B4-BE49-F238E27FC236}">
                <a16:creationId xmlns:a16="http://schemas.microsoft.com/office/drawing/2014/main" id="{3847F1AB-4B7D-4B76-88C5-033FF24B5DD7}"/>
              </a:ext>
            </a:extLst>
          </p:cNvPr>
          <p:cNvGrpSpPr/>
          <p:nvPr/>
        </p:nvGrpSpPr>
        <p:grpSpPr>
          <a:xfrm>
            <a:off x="1405494" y="3302524"/>
            <a:ext cx="738663" cy="607919"/>
            <a:chOff x="5958975" y="1738405"/>
            <a:chExt cx="1297391" cy="928390"/>
          </a:xfrm>
        </p:grpSpPr>
        <p:pic>
          <p:nvPicPr>
            <p:cNvPr id="9" name="Picture 8">
              <a:extLst>
                <a:ext uri="{FF2B5EF4-FFF2-40B4-BE49-F238E27FC236}">
                  <a16:creationId xmlns:a16="http://schemas.microsoft.com/office/drawing/2014/main" id="{14454AE0-A0DE-4CC0-BA97-6974977EB6A1}"/>
                </a:ext>
              </a:extLst>
            </p:cNvPr>
            <p:cNvPicPr>
              <a:picLocks noChangeAspect="1"/>
            </p:cNvPicPr>
            <p:nvPr/>
          </p:nvPicPr>
          <p:blipFill>
            <a:blip r:embed="rId3"/>
            <a:stretch>
              <a:fillRect/>
            </a:stretch>
          </p:blipFill>
          <p:spPr>
            <a:xfrm>
              <a:off x="6097626" y="1738405"/>
              <a:ext cx="716108" cy="716880"/>
            </a:xfrm>
            <a:prstGeom prst="rect">
              <a:avLst/>
            </a:prstGeom>
          </p:spPr>
        </p:pic>
        <p:sp>
          <p:nvSpPr>
            <p:cNvPr id="10" name="TextBox 9">
              <a:extLst>
                <a:ext uri="{FF2B5EF4-FFF2-40B4-BE49-F238E27FC236}">
                  <a16:creationId xmlns:a16="http://schemas.microsoft.com/office/drawing/2014/main" id="{BBD72230-545D-46F2-B418-ACE0BCFB4AA4}"/>
                </a:ext>
              </a:extLst>
            </p:cNvPr>
            <p:cNvSpPr txBox="1"/>
            <p:nvPr/>
          </p:nvSpPr>
          <p:spPr>
            <a:xfrm>
              <a:off x="5958975" y="2455285"/>
              <a:ext cx="1297391" cy="211510"/>
            </a:xfrm>
            <a:prstGeom prst="rect">
              <a:avLst/>
            </a:prstGeom>
            <a:noFill/>
          </p:spPr>
          <p:txBody>
            <a:bodyPr wrap="square" lIns="0" tIns="0" rIns="0" bIns="0" rtlCol="0">
              <a:spAutoFit/>
            </a:bodyPr>
            <a:lstStyle/>
            <a:p>
              <a:pPr algn="ctr"/>
              <a:r>
                <a:rPr lang="en-US" sz="900" spc="-53" dirty="0"/>
                <a:t>Front-end</a:t>
              </a:r>
            </a:p>
          </p:txBody>
        </p:sp>
      </p:grpSp>
      <p:pic>
        <p:nvPicPr>
          <p:cNvPr id="11" name="Picture 10">
            <a:extLst>
              <a:ext uri="{FF2B5EF4-FFF2-40B4-BE49-F238E27FC236}">
                <a16:creationId xmlns:a16="http://schemas.microsoft.com/office/drawing/2014/main" id="{5ABF67C6-9DBB-43EE-8478-96B0A1E5D09D}"/>
              </a:ext>
            </a:extLst>
          </p:cNvPr>
          <p:cNvPicPr>
            <a:picLocks noChangeAspect="1"/>
          </p:cNvPicPr>
          <p:nvPr/>
        </p:nvPicPr>
        <p:blipFill>
          <a:blip r:embed="rId4"/>
          <a:stretch>
            <a:fillRect/>
          </a:stretch>
        </p:blipFill>
        <p:spPr>
          <a:xfrm>
            <a:off x="9159757" y="2970198"/>
            <a:ext cx="1013376" cy="664652"/>
          </a:xfrm>
          <a:prstGeom prst="rect">
            <a:avLst/>
          </a:prstGeom>
        </p:spPr>
      </p:pic>
      <p:cxnSp>
        <p:nvCxnSpPr>
          <p:cNvPr id="23" name="Straight Arrow Connector 22">
            <a:extLst>
              <a:ext uri="{FF2B5EF4-FFF2-40B4-BE49-F238E27FC236}">
                <a16:creationId xmlns:a16="http://schemas.microsoft.com/office/drawing/2014/main" id="{AF2114E8-186E-421C-8872-1A0FB1B3979A}"/>
              </a:ext>
            </a:extLst>
          </p:cNvPr>
          <p:cNvCxnSpPr>
            <a:cxnSpLocks/>
          </p:cNvCxnSpPr>
          <p:nvPr/>
        </p:nvCxnSpPr>
        <p:spPr>
          <a:xfrm>
            <a:off x="8162925" y="3398371"/>
            <a:ext cx="96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189E85-35B9-4A77-9346-565932805826}"/>
              </a:ext>
            </a:extLst>
          </p:cNvPr>
          <p:cNvSpPr txBox="1"/>
          <p:nvPr/>
        </p:nvSpPr>
        <p:spPr>
          <a:xfrm>
            <a:off x="9137389" y="3341455"/>
            <a:ext cx="964316" cy="215444"/>
          </a:xfrm>
          <a:prstGeom prst="rect">
            <a:avLst/>
          </a:prstGeom>
          <a:noFill/>
        </p:spPr>
        <p:txBody>
          <a:bodyPr wrap="square" rtlCol="0">
            <a:spAutoFit/>
          </a:bodyPr>
          <a:lstStyle/>
          <a:p>
            <a:pPr algn="ctr"/>
            <a:r>
              <a:rPr lang="en-US" sz="800" dirty="0"/>
              <a:t>Microsoft 365</a:t>
            </a:r>
            <a:endParaRPr lang="it-IT" sz="800" dirty="0"/>
          </a:p>
        </p:txBody>
      </p:sp>
      <p:grpSp>
        <p:nvGrpSpPr>
          <p:cNvPr id="29" name="Group 28">
            <a:extLst>
              <a:ext uri="{FF2B5EF4-FFF2-40B4-BE49-F238E27FC236}">
                <a16:creationId xmlns:a16="http://schemas.microsoft.com/office/drawing/2014/main" id="{C0C0FA99-9F75-44CE-8C59-937EC66FD6A1}"/>
              </a:ext>
            </a:extLst>
          </p:cNvPr>
          <p:cNvGrpSpPr/>
          <p:nvPr/>
        </p:nvGrpSpPr>
        <p:grpSpPr>
          <a:xfrm>
            <a:off x="5126133" y="3076406"/>
            <a:ext cx="1122887" cy="792920"/>
            <a:chOff x="7465491" y="5209929"/>
            <a:chExt cx="1746418" cy="1114521"/>
          </a:xfrm>
        </p:grpSpPr>
        <p:grpSp>
          <p:nvGrpSpPr>
            <p:cNvPr id="30" name="Group 29">
              <a:extLst>
                <a:ext uri="{FF2B5EF4-FFF2-40B4-BE49-F238E27FC236}">
                  <a16:creationId xmlns:a16="http://schemas.microsoft.com/office/drawing/2014/main" id="{E582EE9E-8040-4E8A-A491-5359D8836DE6}"/>
                </a:ext>
              </a:extLst>
            </p:cNvPr>
            <p:cNvGrpSpPr/>
            <p:nvPr/>
          </p:nvGrpSpPr>
          <p:grpSpPr>
            <a:xfrm>
              <a:off x="7465491" y="5209929"/>
              <a:ext cx="1746418" cy="825548"/>
              <a:chOff x="5427988" y="5181081"/>
              <a:chExt cx="1746418" cy="825548"/>
            </a:xfrm>
          </p:grpSpPr>
          <p:sp>
            <p:nvSpPr>
              <p:cNvPr id="32" name="Rectangle 31">
                <a:extLst>
                  <a:ext uri="{FF2B5EF4-FFF2-40B4-BE49-F238E27FC236}">
                    <a16:creationId xmlns:a16="http://schemas.microsoft.com/office/drawing/2014/main" id="{205D3E7C-01B4-4D2B-9CEA-8B15FC6B77B3}"/>
                  </a:ext>
                </a:extLst>
              </p:cNvPr>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3616" tIns="33616" rIns="33616" bIns="33616" numCol="1" spcCol="0" rtlCol="0" fromWordArt="0" anchor="t" anchorCtr="0" forceAA="0" compatLnSpc="1">
                <a:prstTxWarp prst="textNoShape">
                  <a:avLst/>
                </a:prstTxWarp>
                <a:noAutofit/>
              </a:bodyPr>
              <a:lstStyle/>
              <a:p>
                <a:pPr defTabSz="672068" fontAlgn="base">
                  <a:spcBef>
                    <a:spcPct val="0"/>
                  </a:spcBef>
                  <a:spcAft>
                    <a:spcPct val="0"/>
                  </a:spcAft>
                </a:pPr>
                <a:r>
                  <a:rPr lang="en-US" sz="1176" dirty="0">
                    <a:solidFill>
                      <a:schemeClr val="tx1">
                        <a:lumMod val="65000"/>
                        <a:lumOff val="35000"/>
                      </a:schemeClr>
                    </a:solidFill>
                    <a:ea typeface="Segoe UI" pitchFamily="34" charset="0"/>
                    <a:cs typeface="Segoe UI" pitchFamily="34" charset="0"/>
                  </a:rPr>
                  <a:t>Storage </a:t>
                </a:r>
                <a:br>
                  <a:rPr lang="en-US" sz="1176" dirty="0">
                    <a:solidFill>
                      <a:schemeClr val="tx1">
                        <a:lumMod val="65000"/>
                        <a:lumOff val="35000"/>
                      </a:schemeClr>
                    </a:solidFill>
                    <a:ea typeface="Segoe UI" pitchFamily="34" charset="0"/>
                    <a:cs typeface="Segoe UI" pitchFamily="34" charset="0"/>
                  </a:rPr>
                </a:br>
                <a:r>
                  <a:rPr lang="en-US" sz="1176" dirty="0">
                    <a:solidFill>
                      <a:schemeClr val="tx1">
                        <a:lumMod val="65000"/>
                        <a:lumOff val="35000"/>
                      </a:schemeClr>
                    </a:solidFill>
                    <a:ea typeface="Segoe UI" pitchFamily="34" charset="0"/>
                    <a:cs typeface="Segoe UI" pitchFamily="34" charset="0"/>
                  </a:rPr>
                  <a:t>Queue</a:t>
                </a:r>
              </a:p>
            </p:txBody>
          </p:sp>
          <p:pic>
            <p:nvPicPr>
              <p:cNvPr id="33" name="Picture 32">
                <a:extLst>
                  <a:ext uri="{FF2B5EF4-FFF2-40B4-BE49-F238E27FC236}">
                    <a16:creationId xmlns:a16="http://schemas.microsoft.com/office/drawing/2014/main" id="{FBD1E929-41E3-4F57-BE94-55FA70790AB1}"/>
                  </a:ext>
                </a:extLst>
              </p:cNvPr>
              <p:cNvPicPr>
                <a:picLocks noChangeAspect="1"/>
              </p:cNvPicPr>
              <p:nvPr/>
            </p:nvPicPr>
            <p:blipFill>
              <a:blip r:embed="rId5"/>
              <a:stretch>
                <a:fillRect/>
              </a:stretch>
            </p:blipFill>
            <p:spPr>
              <a:xfrm>
                <a:off x="6753910" y="5189567"/>
                <a:ext cx="420496" cy="432326"/>
              </a:xfrm>
              <a:prstGeom prst="rect">
                <a:avLst/>
              </a:prstGeom>
            </p:spPr>
          </p:pic>
        </p:grpSp>
        <p:pic>
          <p:nvPicPr>
            <p:cNvPr id="31" name="Picture 30">
              <a:extLst>
                <a:ext uri="{FF2B5EF4-FFF2-40B4-BE49-F238E27FC236}">
                  <a16:creationId xmlns:a16="http://schemas.microsoft.com/office/drawing/2014/main" id="{B0A5A4EA-A2B0-491D-8E35-22AAF8C05AC8}"/>
                </a:ext>
              </a:extLst>
            </p:cNvPr>
            <p:cNvPicPr>
              <a:picLocks noChangeAspect="1"/>
            </p:cNvPicPr>
            <p:nvPr/>
          </p:nvPicPr>
          <p:blipFill>
            <a:blip r:embed="rId6"/>
            <a:stretch>
              <a:fillRect/>
            </a:stretch>
          </p:blipFill>
          <p:spPr>
            <a:xfrm>
              <a:off x="8060707" y="5531010"/>
              <a:ext cx="911161" cy="793440"/>
            </a:xfrm>
            <a:prstGeom prst="rect">
              <a:avLst/>
            </a:prstGeom>
          </p:spPr>
        </p:pic>
      </p:grpSp>
      <p:cxnSp>
        <p:nvCxnSpPr>
          <p:cNvPr id="39" name="Straight Arrow Connector 38">
            <a:extLst>
              <a:ext uri="{FF2B5EF4-FFF2-40B4-BE49-F238E27FC236}">
                <a16:creationId xmlns:a16="http://schemas.microsoft.com/office/drawing/2014/main" id="{2D8458B6-347F-41E1-9DFB-45E20737EAE8}"/>
              </a:ext>
            </a:extLst>
          </p:cNvPr>
          <p:cNvCxnSpPr>
            <a:cxnSpLocks/>
          </p:cNvCxnSpPr>
          <p:nvPr/>
        </p:nvCxnSpPr>
        <p:spPr>
          <a:xfrm>
            <a:off x="4387412" y="3373183"/>
            <a:ext cx="686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E6B633-2143-46A5-945C-FC59AB7AC8ED}"/>
              </a:ext>
            </a:extLst>
          </p:cNvPr>
          <p:cNvCxnSpPr>
            <a:cxnSpLocks/>
          </p:cNvCxnSpPr>
          <p:nvPr/>
        </p:nvCxnSpPr>
        <p:spPr>
          <a:xfrm>
            <a:off x="6129627" y="3380244"/>
            <a:ext cx="686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CE86F65-8D14-461D-A7FA-231F41704371}"/>
              </a:ext>
            </a:extLst>
          </p:cNvPr>
          <p:cNvSpPr/>
          <p:nvPr/>
        </p:nvSpPr>
        <p:spPr bwMode="auto">
          <a:xfrm>
            <a:off x="2553236" y="4563853"/>
            <a:ext cx="1787078" cy="664652"/>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t" anchorCtr="0" forceAA="0" compatLnSpc="1">
            <a:prstTxWarp prst="textNoShape">
              <a:avLst/>
            </a:prstTxWarp>
            <a:noAutofit/>
          </a:bodyPr>
          <a:lstStyle/>
          <a:p>
            <a:pPr algn="ctr" defTabSz="685369" fontAlgn="base">
              <a:spcBef>
                <a:spcPct val="0"/>
              </a:spcBef>
              <a:spcAft>
                <a:spcPct val="0"/>
              </a:spcAft>
            </a:pPr>
            <a:r>
              <a:rPr lang="en-US" sz="1400" spc="-39" dirty="0">
                <a:solidFill>
                  <a:schemeClr val="tx1">
                    <a:lumMod val="75000"/>
                    <a:lumOff val="25000"/>
                  </a:schemeClr>
                </a:solidFill>
                <a:latin typeface="Segoe UI Light" panose="020B0502040204020203" pitchFamily="34" charset="0"/>
                <a:cs typeface="Segoe UI Light" panose="020B0502040204020203" pitchFamily="34" charset="0"/>
              </a:rPr>
              <a:t>Web-based UI or</a:t>
            </a:r>
            <a:br>
              <a:rPr lang="en-US" sz="1400" spc="-39" dirty="0">
                <a:solidFill>
                  <a:schemeClr val="tx1">
                    <a:lumMod val="75000"/>
                    <a:lumOff val="25000"/>
                  </a:schemeClr>
                </a:solidFill>
                <a:latin typeface="Segoe UI Light" panose="020B0502040204020203" pitchFamily="34" charset="0"/>
                <a:cs typeface="Segoe UI Light" panose="020B0502040204020203" pitchFamily="34" charset="0"/>
              </a:rPr>
            </a:br>
            <a:r>
              <a:rPr lang="en-US" sz="1400" spc="-39" dirty="0">
                <a:solidFill>
                  <a:schemeClr val="tx1">
                    <a:lumMod val="75000"/>
                    <a:lumOff val="25000"/>
                  </a:schemeClr>
                </a:solidFill>
                <a:latin typeface="Segoe UI Light" panose="020B0502040204020203" pitchFamily="34" charset="0"/>
                <a:cs typeface="Segoe UI Light" panose="020B0502040204020203" pitchFamily="34" charset="0"/>
              </a:rPr>
              <a:t>Native app</a:t>
            </a:r>
          </a:p>
          <a:p>
            <a:pPr defTabSz="685369" fontAlgn="base">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a:extLst>
              <a:ext uri="{FF2B5EF4-FFF2-40B4-BE49-F238E27FC236}">
                <a16:creationId xmlns:a16="http://schemas.microsoft.com/office/drawing/2014/main" id="{CAEBCB20-CD2B-420E-BFAB-6828A538F6E9}"/>
              </a:ext>
            </a:extLst>
          </p:cNvPr>
          <p:cNvPicPr>
            <a:picLocks noChangeAspect="1"/>
          </p:cNvPicPr>
          <p:nvPr/>
        </p:nvPicPr>
        <p:blipFill>
          <a:blip r:embed="rId2"/>
          <a:stretch>
            <a:fillRect/>
          </a:stretch>
        </p:blipFill>
        <p:spPr>
          <a:xfrm>
            <a:off x="2198874" y="4924586"/>
            <a:ext cx="708722" cy="604676"/>
          </a:xfrm>
          <a:prstGeom prst="rect">
            <a:avLst/>
          </a:prstGeom>
        </p:spPr>
      </p:pic>
      <p:grpSp>
        <p:nvGrpSpPr>
          <p:cNvPr id="56" name="Group 55">
            <a:extLst>
              <a:ext uri="{FF2B5EF4-FFF2-40B4-BE49-F238E27FC236}">
                <a16:creationId xmlns:a16="http://schemas.microsoft.com/office/drawing/2014/main" id="{F078C54C-DAE4-49CA-BC14-A28DD64A23F4}"/>
              </a:ext>
            </a:extLst>
          </p:cNvPr>
          <p:cNvGrpSpPr/>
          <p:nvPr/>
        </p:nvGrpSpPr>
        <p:grpSpPr>
          <a:xfrm>
            <a:off x="1405494" y="4818459"/>
            <a:ext cx="738663" cy="607919"/>
            <a:chOff x="5958975" y="1738405"/>
            <a:chExt cx="1297391" cy="928390"/>
          </a:xfrm>
        </p:grpSpPr>
        <p:pic>
          <p:nvPicPr>
            <p:cNvPr id="57" name="Picture 56">
              <a:extLst>
                <a:ext uri="{FF2B5EF4-FFF2-40B4-BE49-F238E27FC236}">
                  <a16:creationId xmlns:a16="http://schemas.microsoft.com/office/drawing/2014/main" id="{9FB291A3-3060-4E2F-93A4-31CB5D4E16E0}"/>
                </a:ext>
              </a:extLst>
            </p:cNvPr>
            <p:cNvPicPr>
              <a:picLocks noChangeAspect="1"/>
            </p:cNvPicPr>
            <p:nvPr/>
          </p:nvPicPr>
          <p:blipFill>
            <a:blip r:embed="rId3"/>
            <a:stretch>
              <a:fillRect/>
            </a:stretch>
          </p:blipFill>
          <p:spPr>
            <a:xfrm>
              <a:off x="6097626" y="1738405"/>
              <a:ext cx="716108" cy="716880"/>
            </a:xfrm>
            <a:prstGeom prst="rect">
              <a:avLst/>
            </a:prstGeom>
          </p:spPr>
        </p:pic>
        <p:sp>
          <p:nvSpPr>
            <p:cNvPr id="58" name="TextBox 57">
              <a:extLst>
                <a:ext uri="{FF2B5EF4-FFF2-40B4-BE49-F238E27FC236}">
                  <a16:creationId xmlns:a16="http://schemas.microsoft.com/office/drawing/2014/main" id="{423D2365-6AF9-4316-BA39-A4C7EB2F0CC5}"/>
                </a:ext>
              </a:extLst>
            </p:cNvPr>
            <p:cNvSpPr txBox="1"/>
            <p:nvPr/>
          </p:nvSpPr>
          <p:spPr>
            <a:xfrm>
              <a:off x="5958975" y="2455285"/>
              <a:ext cx="1297391" cy="211510"/>
            </a:xfrm>
            <a:prstGeom prst="rect">
              <a:avLst/>
            </a:prstGeom>
            <a:noFill/>
          </p:spPr>
          <p:txBody>
            <a:bodyPr wrap="square" lIns="0" tIns="0" rIns="0" bIns="0" rtlCol="0">
              <a:spAutoFit/>
            </a:bodyPr>
            <a:lstStyle/>
            <a:p>
              <a:pPr algn="ctr"/>
              <a:r>
                <a:rPr lang="en-US" sz="900" spc="-53" dirty="0"/>
                <a:t>Front-end</a:t>
              </a:r>
            </a:p>
          </p:txBody>
        </p:sp>
      </p:grpSp>
      <p:pic>
        <p:nvPicPr>
          <p:cNvPr id="59" name="Picture 58">
            <a:extLst>
              <a:ext uri="{FF2B5EF4-FFF2-40B4-BE49-F238E27FC236}">
                <a16:creationId xmlns:a16="http://schemas.microsoft.com/office/drawing/2014/main" id="{1E40A337-0533-4D77-84AE-7B9ED4F57663}"/>
              </a:ext>
            </a:extLst>
          </p:cNvPr>
          <p:cNvPicPr>
            <a:picLocks noChangeAspect="1"/>
          </p:cNvPicPr>
          <p:nvPr/>
        </p:nvPicPr>
        <p:blipFill>
          <a:blip r:embed="rId4"/>
          <a:stretch>
            <a:fillRect/>
          </a:stretch>
        </p:blipFill>
        <p:spPr>
          <a:xfrm>
            <a:off x="9159757" y="4486133"/>
            <a:ext cx="1013376" cy="664652"/>
          </a:xfrm>
          <a:prstGeom prst="rect">
            <a:avLst/>
          </a:prstGeom>
        </p:spPr>
      </p:pic>
      <p:cxnSp>
        <p:nvCxnSpPr>
          <p:cNvPr id="60" name="Straight Arrow Connector 59">
            <a:extLst>
              <a:ext uri="{FF2B5EF4-FFF2-40B4-BE49-F238E27FC236}">
                <a16:creationId xmlns:a16="http://schemas.microsoft.com/office/drawing/2014/main" id="{9FCFFF5B-1EEF-4807-9B85-82891F585A53}"/>
              </a:ext>
            </a:extLst>
          </p:cNvPr>
          <p:cNvCxnSpPr>
            <a:cxnSpLocks/>
          </p:cNvCxnSpPr>
          <p:nvPr/>
        </p:nvCxnSpPr>
        <p:spPr>
          <a:xfrm>
            <a:off x="8162925" y="4914306"/>
            <a:ext cx="96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2493584-28AB-455E-AE0C-BD54B07C9BC5}"/>
              </a:ext>
            </a:extLst>
          </p:cNvPr>
          <p:cNvSpPr txBox="1"/>
          <p:nvPr/>
        </p:nvSpPr>
        <p:spPr>
          <a:xfrm>
            <a:off x="9137389" y="4857390"/>
            <a:ext cx="964316" cy="215444"/>
          </a:xfrm>
          <a:prstGeom prst="rect">
            <a:avLst/>
          </a:prstGeom>
          <a:noFill/>
        </p:spPr>
        <p:txBody>
          <a:bodyPr wrap="square" rtlCol="0">
            <a:spAutoFit/>
          </a:bodyPr>
          <a:lstStyle/>
          <a:p>
            <a:pPr algn="ctr"/>
            <a:r>
              <a:rPr lang="en-US" sz="800" dirty="0"/>
              <a:t>Microsoft 365</a:t>
            </a:r>
            <a:endParaRPr lang="it-IT" sz="800" dirty="0"/>
          </a:p>
        </p:txBody>
      </p:sp>
      <p:cxnSp>
        <p:nvCxnSpPr>
          <p:cNvPr id="72" name="Straight Arrow Connector 71">
            <a:extLst>
              <a:ext uri="{FF2B5EF4-FFF2-40B4-BE49-F238E27FC236}">
                <a16:creationId xmlns:a16="http://schemas.microsoft.com/office/drawing/2014/main" id="{C7B05AB4-66D9-4FA1-BC9E-B323798F47C6}"/>
              </a:ext>
            </a:extLst>
          </p:cNvPr>
          <p:cNvCxnSpPr>
            <a:cxnSpLocks/>
          </p:cNvCxnSpPr>
          <p:nvPr/>
        </p:nvCxnSpPr>
        <p:spPr>
          <a:xfrm>
            <a:off x="4387412" y="4889118"/>
            <a:ext cx="686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A3D31D9-8114-4132-AB3C-F357AC740DCE}"/>
              </a:ext>
            </a:extLst>
          </p:cNvPr>
          <p:cNvCxnSpPr>
            <a:cxnSpLocks/>
          </p:cNvCxnSpPr>
          <p:nvPr/>
        </p:nvCxnSpPr>
        <p:spPr>
          <a:xfrm>
            <a:off x="6129627" y="4896179"/>
            <a:ext cx="686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078580C-2339-42FA-8584-B3C7718E25F3}"/>
              </a:ext>
            </a:extLst>
          </p:cNvPr>
          <p:cNvGrpSpPr/>
          <p:nvPr/>
        </p:nvGrpSpPr>
        <p:grpSpPr>
          <a:xfrm>
            <a:off x="5126133" y="4592341"/>
            <a:ext cx="1122887" cy="888876"/>
            <a:chOff x="5038853" y="3949319"/>
            <a:chExt cx="1122887" cy="888876"/>
          </a:xfrm>
        </p:grpSpPr>
        <p:grpSp>
          <p:nvGrpSpPr>
            <p:cNvPr id="63" name="Group 62">
              <a:extLst>
                <a:ext uri="{FF2B5EF4-FFF2-40B4-BE49-F238E27FC236}">
                  <a16:creationId xmlns:a16="http://schemas.microsoft.com/office/drawing/2014/main" id="{A7819D26-B07F-44B9-AF26-D51FDC2BF52B}"/>
                </a:ext>
              </a:extLst>
            </p:cNvPr>
            <p:cNvGrpSpPr/>
            <p:nvPr/>
          </p:nvGrpSpPr>
          <p:grpSpPr>
            <a:xfrm>
              <a:off x="5038853" y="3949319"/>
              <a:ext cx="1122887" cy="587332"/>
              <a:chOff x="5427988" y="5181081"/>
              <a:chExt cx="1746418" cy="825548"/>
            </a:xfrm>
          </p:grpSpPr>
          <p:sp>
            <p:nvSpPr>
              <p:cNvPr id="65" name="Rectangle 64">
                <a:extLst>
                  <a:ext uri="{FF2B5EF4-FFF2-40B4-BE49-F238E27FC236}">
                    <a16:creationId xmlns:a16="http://schemas.microsoft.com/office/drawing/2014/main" id="{AD82DE2E-D3B9-4804-8565-D6EDC7C2381B}"/>
                  </a:ext>
                </a:extLst>
              </p:cNvPr>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3616" tIns="33616" rIns="33616" bIns="33616" numCol="1" spcCol="0" rtlCol="0" fromWordArt="0" anchor="t" anchorCtr="0" forceAA="0" compatLnSpc="1">
                <a:prstTxWarp prst="textNoShape">
                  <a:avLst/>
                </a:prstTxWarp>
                <a:noAutofit/>
              </a:bodyPr>
              <a:lstStyle/>
              <a:p>
                <a:pPr defTabSz="672068" fontAlgn="base">
                  <a:spcBef>
                    <a:spcPct val="0"/>
                  </a:spcBef>
                  <a:spcAft>
                    <a:spcPct val="0"/>
                  </a:spcAft>
                </a:pPr>
                <a:r>
                  <a:rPr lang="en-US" sz="1176" dirty="0" err="1">
                    <a:solidFill>
                      <a:schemeClr val="tx1">
                        <a:lumMod val="65000"/>
                        <a:lumOff val="35000"/>
                      </a:schemeClr>
                    </a:solidFill>
                    <a:ea typeface="Segoe UI" pitchFamily="34" charset="0"/>
                    <a:cs typeface="Segoe UI" pitchFamily="34" charset="0"/>
                  </a:rPr>
                  <a:t>ServiceBus</a:t>
                </a:r>
                <a:endParaRPr lang="en-US" sz="1176" dirty="0">
                  <a:solidFill>
                    <a:schemeClr val="tx1">
                      <a:lumMod val="65000"/>
                      <a:lumOff val="35000"/>
                    </a:schemeClr>
                  </a:solidFill>
                  <a:ea typeface="Segoe UI" pitchFamily="34" charset="0"/>
                  <a:cs typeface="Segoe UI" pitchFamily="34" charset="0"/>
                </a:endParaRPr>
              </a:p>
            </p:txBody>
          </p:sp>
          <p:pic>
            <p:nvPicPr>
              <p:cNvPr id="66" name="Picture 65">
                <a:extLst>
                  <a:ext uri="{FF2B5EF4-FFF2-40B4-BE49-F238E27FC236}">
                    <a16:creationId xmlns:a16="http://schemas.microsoft.com/office/drawing/2014/main" id="{0C4C21A0-2A5D-4531-9CF3-328D0A0862DC}"/>
                  </a:ext>
                </a:extLst>
              </p:cNvPr>
              <p:cNvPicPr>
                <a:picLocks noChangeAspect="1"/>
              </p:cNvPicPr>
              <p:nvPr/>
            </p:nvPicPr>
            <p:blipFill>
              <a:blip r:embed="rId5"/>
              <a:stretch>
                <a:fillRect/>
              </a:stretch>
            </p:blipFill>
            <p:spPr>
              <a:xfrm>
                <a:off x="6753910" y="5189567"/>
                <a:ext cx="420496" cy="432326"/>
              </a:xfrm>
              <a:prstGeom prst="rect">
                <a:avLst/>
              </a:prstGeom>
            </p:spPr>
          </p:pic>
        </p:grpSp>
        <p:pic>
          <p:nvPicPr>
            <p:cNvPr id="75" name="Graphic 74">
              <a:extLst>
                <a:ext uri="{FF2B5EF4-FFF2-40B4-BE49-F238E27FC236}">
                  <a16:creationId xmlns:a16="http://schemas.microsoft.com/office/drawing/2014/main" id="{9AC7B612-D557-4277-93D0-F9B8BFBC34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12646" y="4253157"/>
              <a:ext cx="585038" cy="585038"/>
            </a:xfrm>
            <a:prstGeom prst="rect">
              <a:avLst/>
            </a:prstGeom>
          </p:spPr>
        </p:pic>
      </p:grpSp>
      <p:sp>
        <p:nvSpPr>
          <p:cNvPr id="83" name="Rectangle 82">
            <a:extLst>
              <a:ext uri="{FF2B5EF4-FFF2-40B4-BE49-F238E27FC236}">
                <a16:creationId xmlns:a16="http://schemas.microsoft.com/office/drawing/2014/main" id="{C5B6D625-9FAC-42BC-A8E9-09D9554C3BC5}"/>
              </a:ext>
            </a:extLst>
          </p:cNvPr>
          <p:cNvSpPr/>
          <p:nvPr/>
        </p:nvSpPr>
        <p:spPr bwMode="auto">
          <a:xfrm>
            <a:off x="2553236" y="1587687"/>
            <a:ext cx="1787078" cy="664652"/>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t" anchorCtr="0" forceAA="0" compatLnSpc="1">
            <a:prstTxWarp prst="textNoShape">
              <a:avLst/>
            </a:prstTxWarp>
            <a:noAutofit/>
          </a:bodyPr>
          <a:lstStyle/>
          <a:p>
            <a:pPr algn="ctr" defTabSz="685369" fontAlgn="base">
              <a:spcBef>
                <a:spcPct val="0"/>
              </a:spcBef>
              <a:spcAft>
                <a:spcPct val="0"/>
              </a:spcAft>
            </a:pPr>
            <a:r>
              <a:rPr lang="en-US" sz="1400" spc="-39" dirty="0">
                <a:solidFill>
                  <a:schemeClr val="tx1">
                    <a:lumMod val="75000"/>
                    <a:lumOff val="25000"/>
                  </a:schemeClr>
                </a:solidFill>
                <a:latin typeface="Segoe UI Light" panose="020B0502040204020203" pitchFamily="34" charset="0"/>
                <a:cs typeface="Segoe UI Light" panose="020B0502040204020203" pitchFamily="34" charset="0"/>
              </a:rPr>
              <a:t>Web-based UI or</a:t>
            </a:r>
            <a:br>
              <a:rPr lang="en-US" sz="1400" spc="-39" dirty="0">
                <a:solidFill>
                  <a:schemeClr val="tx1">
                    <a:lumMod val="75000"/>
                    <a:lumOff val="25000"/>
                  </a:schemeClr>
                </a:solidFill>
                <a:latin typeface="Segoe UI Light" panose="020B0502040204020203" pitchFamily="34" charset="0"/>
                <a:cs typeface="Segoe UI Light" panose="020B0502040204020203" pitchFamily="34" charset="0"/>
              </a:rPr>
            </a:br>
            <a:r>
              <a:rPr lang="en-US" sz="1400" spc="-39" dirty="0">
                <a:solidFill>
                  <a:schemeClr val="tx1">
                    <a:lumMod val="75000"/>
                    <a:lumOff val="25000"/>
                  </a:schemeClr>
                </a:solidFill>
                <a:latin typeface="Segoe UI Light" panose="020B0502040204020203" pitchFamily="34" charset="0"/>
                <a:cs typeface="Segoe UI Light" panose="020B0502040204020203" pitchFamily="34" charset="0"/>
              </a:rPr>
              <a:t>Native app</a:t>
            </a:r>
          </a:p>
          <a:p>
            <a:pPr defTabSz="685369" fontAlgn="base">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pic>
        <p:nvPicPr>
          <p:cNvPr id="84" name="Picture 83">
            <a:extLst>
              <a:ext uri="{FF2B5EF4-FFF2-40B4-BE49-F238E27FC236}">
                <a16:creationId xmlns:a16="http://schemas.microsoft.com/office/drawing/2014/main" id="{C57AEFF8-F0B1-4887-A292-6BC2DCB9898F}"/>
              </a:ext>
            </a:extLst>
          </p:cNvPr>
          <p:cNvPicPr>
            <a:picLocks noChangeAspect="1"/>
          </p:cNvPicPr>
          <p:nvPr/>
        </p:nvPicPr>
        <p:blipFill>
          <a:blip r:embed="rId2"/>
          <a:stretch>
            <a:fillRect/>
          </a:stretch>
        </p:blipFill>
        <p:spPr>
          <a:xfrm>
            <a:off x="2198874" y="1948420"/>
            <a:ext cx="708722" cy="604676"/>
          </a:xfrm>
          <a:prstGeom prst="rect">
            <a:avLst/>
          </a:prstGeom>
        </p:spPr>
      </p:pic>
      <p:grpSp>
        <p:nvGrpSpPr>
          <p:cNvPr id="85" name="Group 84">
            <a:extLst>
              <a:ext uri="{FF2B5EF4-FFF2-40B4-BE49-F238E27FC236}">
                <a16:creationId xmlns:a16="http://schemas.microsoft.com/office/drawing/2014/main" id="{9CEF9029-C289-4CF2-90AE-E0894212D333}"/>
              </a:ext>
            </a:extLst>
          </p:cNvPr>
          <p:cNvGrpSpPr/>
          <p:nvPr/>
        </p:nvGrpSpPr>
        <p:grpSpPr>
          <a:xfrm>
            <a:off x="1405494" y="1842293"/>
            <a:ext cx="738663" cy="607919"/>
            <a:chOff x="5958975" y="1738405"/>
            <a:chExt cx="1297391" cy="928390"/>
          </a:xfrm>
        </p:grpSpPr>
        <p:pic>
          <p:nvPicPr>
            <p:cNvPr id="86" name="Picture 85">
              <a:extLst>
                <a:ext uri="{FF2B5EF4-FFF2-40B4-BE49-F238E27FC236}">
                  <a16:creationId xmlns:a16="http://schemas.microsoft.com/office/drawing/2014/main" id="{29BAE26A-4403-46D2-9B63-5182AB4256B0}"/>
                </a:ext>
              </a:extLst>
            </p:cNvPr>
            <p:cNvPicPr>
              <a:picLocks noChangeAspect="1"/>
            </p:cNvPicPr>
            <p:nvPr/>
          </p:nvPicPr>
          <p:blipFill>
            <a:blip r:embed="rId3"/>
            <a:stretch>
              <a:fillRect/>
            </a:stretch>
          </p:blipFill>
          <p:spPr>
            <a:xfrm>
              <a:off x="6097626" y="1738405"/>
              <a:ext cx="716108" cy="716880"/>
            </a:xfrm>
            <a:prstGeom prst="rect">
              <a:avLst/>
            </a:prstGeom>
          </p:spPr>
        </p:pic>
        <p:sp>
          <p:nvSpPr>
            <p:cNvPr id="87" name="TextBox 86">
              <a:extLst>
                <a:ext uri="{FF2B5EF4-FFF2-40B4-BE49-F238E27FC236}">
                  <a16:creationId xmlns:a16="http://schemas.microsoft.com/office/drawing/2014/main" id="{D587E625-BCA3-49BB-8733-896006EA455A}"/>
                </a:ext>
              </a:extLst>
            </p:cNvPr>
            <p:cNvSpPr txBox="1"/>
            <p:nvPr/>
          </p:nvSpPr>
          <p:spPr>
            <a:xfrm>
              <a:off x="5958975" y="2455285"/>
              <a:ext cx="1297391" cy="211510"/>
            </a:xfrm>
            <a:prstGeom prst="rect">
              <a:avLst/>
            </a:prstGeom>
            <a:noFill/>
          </p:spPr>
          <p:txBody>
            <a:bodyPr wrap="square" lIns="0" tIns="0" rIns="0" bIns="0" rtlCol="0">
              <a:spAutoFit/>
            </a:bodyPr>
            <a:lstStyle/>
            <a:p>
              <a:pPr algn="ctr"/>
              <a:r>
                <a:rPr lang="en-US" sz="900" spc="-53" dirty="0"/>
                <a:t>Front-end</a:t>
              </a:r>
            </a:p>
          </p:txBody>
        </p:sp>
      </p:grpSp>
      <p:pic>
        <p:nvPicPr>
          <p:cNvPr id="88" name="Picture 87">
            <a:extLst>
              <a:ext uri="{FF2B5EF4-FFF2-40B4-BE49-F238E27FC236}">
                <a16:creationId xmlns:a16="http://schemas.microsoft.com/office/drawing/2014/main" id="{F6823C61-035C-4015-B293-366775901CF2}"/>
              </a:ext>
            </a:extLst>
          </p:cNvPr>
          <p:cNvPicPr>
            <a:picLocks noChangeAspect="1"/>
          </p:cNvPicPr>
          <p:nvPr/>
        </p:nvPicPr>
        <p:blipFill>
          <a:blip r:embed="rId4"/>
          <a:stretch>
            <a:fillRect/>
          </a:stretch>
        </p:blipFill>
        <p:spPr>
          <a:xfrm>
            <a:off x="9159757" y="1509967"/>
            <a:ext cx="1013376" cy="664652"/>
          </a:xfrm>
          <a:prstGeom prst="rect">
            <a:avLst/>
          </a:prstGeom>
        </p:spPr>
      </p:pic>
      <p:cxnSp>
        <p:nvCxnSpPr>
          <p:cNvPr id="89" name="Straight Arrow Connector 88">
            <a:extLst>
              <a:ext uri="{FF2B5EF4-FFF2-40B4-BE49-F238E27FC236}">
                <a16:creationId xmlns:a16="http://schemas.microsoft.com/office/drawing/2014/main" id="{BE723431-2E16-43C0-B3E0-7AD4874487D6}"/>
              </a:ext>
            </a:extLst>
          </p:cNvPr>
          <p:cNvCxnSpPr>
            <a:cxnSpLocks/>
          </p:cNvCxnSpPr>
          <p:nvPr/>
        </p:nvCxnSpPr>
        <p:spPr>
          <a:xfrm>
            <a:off x="8162925" y="1938140"/>
            <a:ext cx="96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B7F1EC6-5310-4D5E-99D7-85622596618B}"/>
              </a:ext>
            </a:extLst>
          </p:cNvPr>
          <p:cNvSpPr txBox="1"/>
          <p:nvPr/>
        </p:nvSpPr>
        <p:spPr>
          <a:xfrm>
            <a:off x="9137389" y="1881224"/>
            <a:ext cx="964316" cy="215444"/>
          </a:xfrm>
          <a:prstGeom prst="rect">
            <a:avLst/>
          </a:prstGeom>
          <a:noFill/>
        </p:spPr>
        <p:txBody>
          <a:bodyPr wrap="square" rtlCol="0">
            <a:spAutoFit/>
          </a:bodyPr>
          <a:lstStyle/>
          <a:p>
            <a:pPr algn="ctr"/>
            <a:r>
              <a:rPr lang="en-US" sz="800" dirty="0"/>
              <a:t>Microsoft 365</a:t>
            </a:r>
            <a:endParaRPr lang="it-IT" sz="800" dirty="0"/>
          </a:p>
        </p:txBody>
      </p:sp>
      <p:cxnSp>
        <p:nvCxnSpPr>
          <p:cNvPr id="101" name="Straight Arrow Connector 100">
            <a:extLst>
              <a:ext uri="{FF2B5EF4-FFF2-40B4-BE49-F238E27FC236}">
                <a16:creationId xmlns:a16="http://schemas.microsoft.com/office/drawing/2014/main" id="{468925E2-4D92-48EA-BF37-7202B660EE29}"/>
              </a:ext>
            </a:extLst>
          </p:cNvPr>
          <p:cNvCxnSpPr>
            <a:cxnSpLocks/>
          </p:cNvCxnSpPr>
          <p:nvPr/>
        </p:nvCxnSpPr>
        <p:spPr>
          <a:xfrm>
            <a:off x="4387412" y="1912952"/>
            <a:ext cx="686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A2F455A-1FE3-4155-AAAC-97AD390F662A}"/>
              </a:ext>
            </a:extLst>
          </p:cNvPr>
          <p:cNvCxnSpPr>
            <a:cxnSpLocks/>
          </p:cNvCxnSpPr>
          <p:nvPr/>
        </p:nvCxnSpPr>
        <p:spPr>
          <a:xfrm>
            <a:off x="6129627" y="1920013"/>
            <a:ext cx="686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474C64B4-961C-4D36-BC8E-7BCFC16A2B42}"/>
              </a:ext>
            </a:extLst>
          </p:cNvPr>
          <p:cNvGrpSpPr/>
          <p:nvPr/>
        </p:nvGrpSpPr>
        <p:grpSpPr>
          <a:xfrm>
            <a:off x="5121118" y="1589460"/>
            <a:ext cx="1262237" cy="915154"/>
            <a:chOff x="6706105" y="1359102"/>
            <a:chExt cx="1262237" cy="915154"/>
          </a:xfrm>
        </p:grpSpPr>
        <p:grpSp>
          <p:nvGrpSpPr>
            <p:cNvPr id="96" name="Group 95">
              <a:extLst>
                <a:ext uri="{FF2B5EF4-FFF2-40B4-BE49-F238E27FC236}">
                  <a16:creationId xmlns:a16="http://schemas.microsoft.com/office/drawing/2014/main" id="{CD5182B1-DB6D-427A-9F51-1C6F52041FF8}"/>
                </a:ext>
              </a:extLst>
            </p:cNvPr>
            <p:cNvGrpSpPr/>
            <p:nvPr/>
          </p:nvGrpSpPr>
          <p:grpSpPr>
            <a:xfrm>
              <a:off x="6706105" y="1359102"/>
              <a:ext cx="1262237" cy="630478"/>
              <a:chOff x="6403892" y="1804412"/>
              <a:chExt cx="1472638" cy="840637"/>
            </a:xfrm>
          </p:grpSpPr>
          <p:sp>
            <p:nvSpPr>
              <p:cNvPr id="99" name="Rectangle 98">
                <a:extLst>
                  <a:ext uri="{FF2B5EF4-FFF2-40B4-BE49-F238E27FC236}">
                    <a16:creationId xmlns:a16="http://schemas.microsoft.com/office/drawing/2014/main" id="{06FA4E95-C151-4B54-9788-AB1ED4F69746}"/>
                  </a:ext>
                </a:extLst>
              </p:cNvPr>
              <p:cNvSpPr/>
              <p:nvPr/>
            </p:nvSpPr>
            <p:spPr bwMode="auto">
              <a:xfrm>
                <a:off x="6403892" y="181950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Durable</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Function</a:t>
                </a:r>
              </a:p>
            </p:txBody>
          </p:sp>
          <p:pic>
            <p:nvPicPr>
              <p:cNvPr id="98" name="Picture 97">
                <a:extLst>
                  <a:ext uri="{FF2B5EF4-FFF2-40B4-BE49-F238E27FC236}">
                    <a16:creationId xmlns:a16="http://schemas.microsoft.com/office/drawing/2014/main" id="{E505C014-7322-481E-AC4B-8C9F124E424F}"/>
                  </a:ext>
                </a:extLst>
              </p:cNvPr>
              <p:cNvPicPr>
                <a:picLocks noChangeAspect="1"/>
              </p:cNvPicPr>
              <p:nvPr/>
            </p:nvPicPr>
            <p:blipFill>
              <a:blip r:embed="rId5"/>
              <a:stretch>
                <a:fillRect/>
              </a:stretch>
            </p:blipFill>
            <p:spPr>
              <a:xfrm>
                <a:off x="7516044" y="1804412"/>
                <a:ext cx="360486" cy="410101"/>
              </a:xfrm>
              <a:prstGeom prst="rect">
                <a:avLst/>
              </a:prstGeom>
            </p:spPr>
          </p:pic>
        </p:grpSp>
        <p:pic>
          <p:nvPicPr>
            <p:cNvPr id="82" name="Graphic 81">
              <a:extLst>
                <a:ext uri="{FF2B5EF4-FFF2-40B4-BE49-F238E27FC236}">
                  <a16:creationId xmlns:a16="http://schemas.microsoft.com/office/drawing/2014/main" id="{B40D2003-8043-4769-8466-20BD19A593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2639" y="1664656"/>
              <a:ext cx="609600" cy="609600"/>
            </a:xfrm>
            <a:prstGeom prst="rect">
              <a:avLst/>
            </a:prstGeom>
          </p:spPr>
        </p:pic>
      </p:grpSp>
      <p:grpSp>
        <p:nvGrpSpPr>
          <p:cNvPr id="106" name="Group 105">
            <a:extLst>
              <a:ext uri="{FF2B5EF4-FFF2-40B4-BE49-F238E27FC236}">
                <a16:creationId xmlns:a16="http://schemas.microsoft.com/office/drawing/2014/main" id="{AB6A0530-7C98-4C15-9CA0-9071D5388542}"/>
              </a:ext>
            </a:extLst>
          </p:cNvPr>
          <p:cNvGrpSpPr/>
          <p:nvPr/>
        </p:nvGrpSpPr>
        <p:grpSpPr>
          <a:xfrm>
            <a:off x="6868030" y="3085347"/>
            <a:ext cx="1262237" cy="915154"/>
            <a:chOff x="6706105" y="1359102"/>
            <a:chExt cx="1262237" cy="915154"/>
          </a:xfrm>
        </p:grpSpPr>
        <p:grpSp>
          <p:nvGrpSpPr>
            <p:cNvPr id="107" name="Group 106">
              <a:extLst>
                <a:ext uri="{FF2B5EF4-FFF2-40B4-BE49-F238E27FC236}">
                  <a16:creationId xmlns:a16="http://schemas.microsoft.com/office/drawing/2014/main" id="{CE4AEBFE-4561-4B44-9AB3-1C0D2FBBE6D5}"/>
                </a:ext>
              </a:extLst>
            </p:cNvPr>
            <p:cNvGrpSpPr/>
            <p:nvPr/>
          </p:nvGrpSpPr>
          <p:grpSpPr>
            <a:xfrm>
              <a:off x="6706105" y="1359102"/>
              <a:ext cx="1262237" cy="630478"/>
              <a:chOff x="6403892" y="1804412"/>
              <a:chExt cx="1472638" cy="840637"/>
            </a:xfrm>
          </p:grpSpPr>
          <p:sp>
            <p:nvSpPr>
              <p:cNvPr id="109" name="Rectangle 108">
                <a:extLst>
                  <a:ext uri="{FF2B5EF4-FFF2-40B4-BE49-F238E27FC236}">
                    <a16:creationId xmlns:a16="http://schemas.microsoft.com/office/drawing/2014/main" id="{0FB98276-5D62-41E0-90A6-FA048C96546E}"/>
                  </a:ext>
                </a:extLst>
              </p:cNvPr>
              <p:cNvSpPr/>
              <p:nvPr/>
            </p:nvSpPr>
            <p:spPr bwMode="auto">
              <a:xfrm>
                <a:off x="6403892" y="181950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Job/Function</a:t>
                </a:r>
              </a:p>
            </p:txBody>
          </p:sp>
          <p:pic>
            <p:nvPicPr>
              <p:cNvPr id="110" name="Picture 109">
                <a:extLst>
                  <a:ext uri="{FF2B5EF4-FFF2-40B4-BE49-F238E27FC236}">
                    <a16:creationId xmlns:a16="http://schemas.microsoft.com/office/drawing/2014/main" id="{141BD5D7-F4C8-432E-AA20-9B4EE8BFDFBB}"/>
                  </a:ext>
                </a:extLst>
              </p:cNvPr>
              <p:cNvPicPr>
                <a:picLocks noChangeAspect="1"/>
              </p:cNvPicPr>
              <p:nvPr/>
            </p:nvPicPr>
            <p:blipFill>
              <a:blip r:embed="rId5"/>
              <a:stretch>
                <a:fillRect/>
              </a:stretch>
            </p:blipFill>
            <p:spPr>
              <a:xfrm>
                <a:off x="7516044" y="1804412"/>
                <a:ext cx="360486" cy="410101"/>
              </a:xfrm>
              <a:prstGeom prst="rect">
                <a:avLst/>
              </a:prstGeom>
            </p:spPr>
          </p:pic>
        </p:grpSp>
        <p:pic>
          <p:nvPicPr>
            <p:cNvPr id="108" name="Graphic 107">
              <a:extLst>
                <a:ext uri="{FF2B5EF4-FFF2-40B4-BE49-F238E27FC236}">
                  <a16:creationId xmlns:a16="http://schemas.microsoft.com/office/drawing/2014/main" id="{B9C96154-580D-4989-B459-9D78526849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2639" y="1664656"/>
              <a:ext cx="609600" cy="609600"/>
            </a:xfrm>
            <a:prstGeom prst="rect">
              <a:avLst/>
            </a:prstGeom>
          </p:spPr>
        </p:pic>
      </p:grpSp>
      <p:grpSp>
        <p:nvGrpSpPr>
          <p:cNvPr id="111" name="Group 110">
            <a:extLst>
              <a:ext uri="{FF2B5EF4-FFF2-40B4-BE49-F238E27FC236}">
                <a16:creationId xmlns:a16="http://schemas.microsoft.com/office/drawing/2014/main" id="{5910AF3A-6568-4B49-B737-21B67C631618}"/>
              </a:ext>
            </a:extLst>
          </p:cNvPr>
          <p:cNvGrpSpPr/>
          <p:nvPr/>
        </p:nvGrpSpPr>
        <p:grpSpPr>
          <a:xfrm>
            <a:off x="6868030" y="4566063"/>
            <a:ext cx="1262237" cy="915154"/>
            <a:chOff x="6706105" y="1359102"/>
            <a:chExt cx="1262237" cy="915154"/>
          </a:xfrm>
        </p:grpSpPr>
        <p:grpSp>
          <p:nvGrpSpPr>
            <p:cNvPr id="112" name="Group 111">
              <a:extLst>
                <a:ext uri="{FF2B5EF4-FFF2-40B4-BE49-F238E27FC236}">
                  <a16:creationId xmlns:a16="http://schemas.microsoft.com/office/drawing/2014/main" id="{87183A59-F227-4B76-BE46-0016FF825033}"/>
                </a:ext>
              </a:extLst>
            </p:cNvPr>
            <p:cNvGrpSpPr/>
            <p:nvPr/>
          </p:nvGrpSpPr>
          <p:grpSpPr>
            <a:xfrm>
              <a:off x="6706105" y="1359102"/>
              <a:ext cx="1262237" cy="630478"/>
              <a:chOff x="6403892" y="1804412"/>
              <a:chExt cx="1472638" cy="840637"/>
            </a:xfrm>
          </p:grpSpPr>
          <p:sp>
            <p:nvSpPr>
              <p:cNvPr id="114" name="Rectangle 113">
                <a:extLst>
                  <a:ext uri="{FF2B5EF4-FFF2-40B4-BE49-F238E27FC236}">
                    <a16:creationId xmlns:a16="http://schemas.microsoft.com/office/drawing/2014/main" id="{56E31B3C-A444-4CE0-853E-5FB7DFBD0B51}"/>
                  </a:ext>
                </a:extLst>
              </p:cNvPr>
              <p:cNvSpPr/>
              <p:nvPr/>
            </p:nvSpPr>
            <p:spPr bwMode="auto">
              <a:xfrm>
                <a:off x="6403892" y="181950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Job/Function</a:t>
                </a:r>
              </a:p>
            </p:txBody>
          </p:sp>
          <p:pic>
            <p:nvPicPr>
              <p:cNvPr id="115" name="Picture 114">
                <a:extLst>
                  <a:ext uri="{FF2B5EF4-FFF2-40B4-BE49-F238E27FC236}">
                    <a16:creationId xmlns:a16="http://schemas.microsoft.com/office/drawing/2014/main" id="{E1EE303F-8E6C-40CA-8035-8C6364F27CF1}"/>
                  </a:ext>
                </a:extLst>
              </p:cNvPr>
              <p:cNvPicPr>
                <a:picLocks noChangeAspect="1"/>
              </p:cNvPicPr>
              <p:nvPr/>
            </p:nvPicPr>
            <p:blipFill>
              <a:blip r:embed="rId5"/>
              <a:stretch>
                <a:fillRect/>
              </a:stretch>
            </p:blipFill>
            <p:spPr>
              <a:xfrm>
                <a:off x="7516044" y="1804412"/>
                <a:ext cx="360486" cy="410101"/>
              </a:xfrm>
              <a:prstGeom prst="rect">
                <a:avLst/>
              </a:prstGeom>
            </p:spPr>
          </p:pic>
        </p:grpSp>
        <p:pic>
          <p:nvPicPr>
            <p:cNvPr id="113" name="Graphic 112">
              <a:extLst>
                <a:ext uri="{FF2B5EF4-FFF2-40B4-BE49-F238E27FC236}">
                  <a16:creationId xmlns:a16="http://schemas.microsoft.com/office/drawing/2014/main" id="{865D6B37-5060-4926-B268-09E7D2163E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2639" y="1664656"/>
              <a:ext cx="609600" cy="609600"/>
            </a:xfrm>
            <a:prstGeom prst="rect">
              <a:avLst/>
            </a:prstGeom>
          </p:spPr>
        </p:pic>
      </p:grpSp>
      <p:grpSp>
        <p:nvGrpSpPr>
          <p:cNvPr id="116" name="Group 115">
            <a:extLst>
              <a:ext uri="{FF2B5EF4-FFF2-40B4-BE49-F238E27FC236}">
                <a16:creationId xmlns:a16="http://schemas.microsoft.com/office/drawing/2014/main" id="{903FCD91-3FB6-4CEF-B695-602919AF2FE8}"/>
              </a:ext>
            </a:extLst>
          </p:cNvPr>
          <p:cNvGrpSpPr/>
          <p:nvPr/>
        </p:nvGrpSpPr>
        <p:grpSpPr>
          <a:xfrm>
            <a:off x="6868030" y="1603648"/>
            <a:ext cx="1262237" cy="915154"/>
            <a:chOff x="6706105" y="1359102"/>
            <a:chExt cx="1262237" cy="915154"/>
          </a:xfrm>
        </p:grpSpPr>
        <p:grpSp>
          <p:nvGrpSpPr>
            <p:cNvPr id="117" name="Group 116">
              <a:extLst>
                <a:ext uri="{FF2B5EF4-FFF2-40B4-BE49-F238E27FC236}">
                  <a16:creationId xmlns:a16="http://schemas.microsoft.com/office/drawing/2014/main" id="{E82348F2-CC8C-41D2-8B6E-FE09DD59C377}"/>
                </a:ext>
              </a:extLst>
            </p:cNvPr>
            <p:cNvGrpSpPr/>
            <p:nvPr/>
          </p:nvGrpSpPr>
          <p:grpSpPr>
            <a:xfrm>
              <a:off x="6706105" y="1359102"/>
              <a:ext cx="1262237" cy="630478"/>
              <a:chOff x="6403892" y="1804412"/>
              <a:chExt cx="1472638" cy="840637"/>
            </a:xfrm>
          </p:grpSpPr>
          <p:sp>
            <p:nvSpPr>
              <p:cNvPr id="119" name="Rectangle 118">
                <a:extLst>
                  <a:ext uri="{FF2B5EF4-FFF2-40B4-BE49-F238E27FC236}">
                    <a16:creationId xmlns:a16="http://schemas.microsoft.com/office/drawing/2014/main" id="{4FFEF0A0-859F-4EEF-9354-350DC6FDE2A2}"/>
                  </a:ext>
                </a:extLst>
              </p:cNvPr>
              <p:cNvSpPr/>
              <p:nvPr/>
            </p:nvSpPr>
            <p:spPr bwMode="auto">
              <a:xfrm>
                <a:off x="6403892" y="181950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Durable</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Function</a:t>
                </a:r>
              </a:p>
            </p:txBody>
          </p:sp>
          <p:pic>
            <p:nvPicPr>
              <p:cNvPr id="120" name="Picture 119">
                <a:extLst>
                  <a:ext uri="{FF2B5EF4-FFF2-40B4-BE49-F238E27FC236}">
                    <a16:creationId xmlns:a16="http://schemas.microsoft.com/office/drawing/2014/main" id="{0A24A5A5-8089-4AB2-86E4-E1E1EC040921}"/>
                  </a:ext>
                </a:extLst>
              </p:cNvPr>
              <p:cNvPicPr>
                <a:picLocks noChangeAspect="1"/>
              </p:cNvPicPr>
              <p:nvPr/>
            </p:nvPicPr>
            <p:blipFill>
              <a:blip r:embed="rId5"/>
              <a:stretch>
                <a:fillRect/>
              </a:stretch>
            </p:blipFill>
            <p:spPr>
              <a:xfrm>
                <a:off x="7516044" y="1804412"/>
                <a:ext cx="360486" cy="410101"/>
              </a:xfrm>
              <a:prstGeom prst="rect">
                <a:avLst/>
              </a:prstGeom>
            </p:spPr>
          </p:pic>
        </p:grpSp>
        <p:pic>
          <p:nvPicPr>
            <p:cNvPr id="118" name="Graphic 117">
              <a:extLst>
                <a:ext uri="{FF2B5EF4-FFF2-40B4-BE49-F238E27FC236}">
                  <a16:creationId xmlns:a16="http://schemas.microsoft.com/office/drawing/2014/main" id="{27E7EF13-4F21-4122-86B0-026CEC728B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2639" y="1664656"/>
              <a:ext cx="609600" cy="609600"/>
            </a:xfrm>
            <a:prstGeom prst="rect">
              <a:avLst/>
            </a:prstGeom>
          </p:spPr>
        </p:pic>
      </p:grpSp>
    </p:spTree>
    <p:extLst>
      <p:ext uri="{BB962C8B-B14F-4D97-AF65-F5344CB8AC3E}">
        <p14:creationId xmlns:p14="http://schemas.microsoft.com/office/powerpoint/2010/main" val="325262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54" grpId="0" animBg="1"/>
      <p:bldP spid="61" grpId="0"/>
      <p:bldP spid="83" grpId="0" animBg="1"/>
      <p:bldP spid="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D6BE-66E1-4AAD-BE8A-B95CE4CA44B2}"/>
              </a:ext>
            </a:extLst>
          </p:cNvPr>
          <p:cNvSpPr>
            <a:spLocks noGrp="1"/>
          </p:cNvSpPr>
          <p:nvPr>
            <p:ph type="title"/>
          </p:nvPr>
        </p:nvSpPr>
        <p:spPr/>
        <p:txBody>
          <a:bodyPr/>
          <a:lstStyle/>
          <a:p>
            <a:r>
              <a:rPr lang="it-IT" dirty="0"/>
              <a:t>HA and </a:t>
            </a:r>
            <a:r>
              <a:rPr lang="it-IT" dirty="0" err="1"/>
              <a:t>Scalability</a:t>
            </a:r>
            <a:r>
              <a:rPr lang="it-IT" dirty="0"/>
              <a:t> - Caching</a:t>
            </a:r>
            <a:endParaRPr lang="en-US" dirty="0"/>
          </a:p>
        </p:txBody>
      </p:sp>
      <p:sp>
        <p:nvSpPr>
          <p:cNvPr id="8" name="Text Placeholder 7">
            <a:extLst>
              <a:ext uri="{FF2B5EF4-FFF2-40B4-BE49-F238E27FC236}">
                <a16:creationId xmlns:a16="http://schemas.microsoft.com/office/drawing/2014/main" id="{D427350D-E1F2-4624-B816-397D843FD319}"/>
              </a:ext>
            </a:extLst>
          </p:cNvPr>
          <p:cNvSpPr>
            <a:spLocks noGrp="1"/>
          </p:cNvSpPr>
          <p:nvPr>
            <p:ph idx="1"/>
          </p:nvPr>
        </p:nvSpPr>
        <p:spPr/>
        <p:txBody>
          <a:bodyPr/>
          <a:lstStyle/>
          <a:p>
            <a:r>
              <a:rPr lang="en-US" dirty="0"/>
              <a:t>The best way to fast execute code is to not execute it!</a:t>
            </a:r>
          </a:p>
          <a:p>
            <a:pPr lvl="1"/>
            <a:r>
              <a:rPr lang="en-US" dirty="0"/>
              <a:t>Use caching!</a:t>
            </a:r>
          </a:p>
          <a:p>
            <a:r>
              <a:rPr lang="en-US" dirty="0"/>
              <a:t>Use Azure Cache for Redis to store objects, state information, etc.</a:t>
            </a:r>
          </a:p>
          <a:p>
            <a:r>
              <a:rPr lang="en-US" dirty="0"/>
              <a:t>Use Azure Blob Storage to store blobs/binaries instead of requesting them every single time</a:t>
            </a:r>
          </a:p>
          <a:p>
            <a:r>
              <a:rPr lang="en-US" dirty="0"/>
              <a:t>SharePoint Online/OneDrive for Business for storing files to share or to convert (to PDF for example)</a:t>
            </a:r>
          </a:p>
        </p:txBody>
      </p:sp>
    </p:spTree>
    <p:extLst>
      <p:ext uri="{BB962C8B-B14F-4D97-AF65-F5344CB8AC3E}">
        <p14:creationId xmlns:p14="http://schemas.microsoft.com/office/powerpoint/2010/main" val="228770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7397-6BEB-496B-8636-779A3D8F5E95}"/>
              </a:ext>
            </a:extLst>
          </p:cNvPr>
          <p:cNvSpPr>
            <a:spLocks noGrp="1"/>
          </p:cNvSpPr>
          <p:nvPr>
            <p:ph type="title"/>
          </p:nvPr>
        </p:nvSpPr>
        <p:spPr/>
        <p:txBody>
          <a:bodyPr/>
          <a:lstStyle/>
          <a:p>
            <a:r>
              <a:rPr lang="en-US" dirty="0"/>
              <a:t>Security – Authentication and Authorization</a:t>
            </a:r>
          </a:p>
        </p:txBody>
      </p:sp>
      <p:sp>
        <p:nvSpPr>
          <p:cNvPr id="3" name="Text Placeholder 2">
            <a:extLst>
              <a:ext uri="{FF2B5EF4-FFF2-40B4-BE49-F238E27FC236}">
                <a16:creationId xmlns:a16="http://schemas.microsoft.com/office/drawing/2014/main" id="{2872AC20-DE83-410C-95C8-E09AFB1AAD5A}"/>
              </a:ext>
            </a:extLst>
          </p:cNvPr>
          <p:cNvSpPr>
            <a:spLocks noGrp="1"/>
          </p:cNvSpPr>
          <p:nvPr>
            <p:ph idx="1"/>
          </p:nvPr>
        </p:nvSpPr>
        <p:spPr/>
        <p:txBody>
          <a:bodyPr>
            <a:normAutofit/>
          </a:bodyPr>
          <a:lstStyle/>
          <a:p>
            <a:r>
              <a:rPr lang="en-US" dirty="0"/>
              <a:t>Microsoft 365 security relies on Azure Active Directory (AAD)</a:t>
            </a:r>
          </a:p>
          <a:p>
            <a:pPr lvl="1"/>
            <a:r>
              <a:rPr lang="en-US" dirty="0"/>
              <a:t>Always use AAD as your main repository for users, roles, apps, permissions</a:t>
            </a:r>
          </a:p>
          <a:p>
            <a:r>
              <a:rPr lang="en-US" dirty="0"/>
              <a:t>Register all of your applications in AAD</a:t>
            </a:r>
          </a:p>
          <a:p>
            <a:pPr lvl="1"/>
            <a:r>
              <a:rPr lang="en-US" dirty="0"/>
              <a:t>Front-end apps will authenticate users and leverage delegated access tokens</a:t>
            </a:r>
          </a:p>
          <a:p>
            <a:pPr lvl="1"/>
            <a:r>
              <a:rPr lang="en-US" dirty="0"/>
              <a:t>Back-end apps will provide secure services to the front-end apps</a:t>
            </a:r>
          </a:p>
          <a:p>
            <a:pPr lvl="2"/>
            <a:r>
              <a:rPr lang="en-US" dirty="0"/>
              <a:t>Either on behalf of the user, or with application only tokens</a:t>
            </a:r>
          </a:p>
          <a:p>
            <a:r>
              <a:rPr lang="en-US" dirty="0"/>
              <a:t>Single-tenant or Multi-tenant?</a:t>
            </a:r>
          </a:p>
          <a:p>
            <a:pPr lvl="1"/>
            <a:r>
              <a:rPr lang="en-US" dirty="0"/>
              <a:t>General rule:</a:t>
            </a:r>
          </a:p>
          <a:p>
            <a:pPr lvl="2"/>
            <a:r>
              <a:rPr lang="en-US" dirty="0"/>
              <a:t>Is your app for your own company (=tenant)? Single-tenant</a:t>
            </a:r>
          </a:p>
          <a:p>
            <a:pPr lvl="2"/>
            <a:r>
              <a:rPr lang="en-US" dirty="0"/>
              <a:t>Are you selling/providing the app to many customers (=tenants)? Multi-tenant</a:t>
            </a:r>
          </a:p>
        </p:txBody>
      </p:sp>
    </p:spTree>
    <p:extLst>
      <p:ext uri="{BB962C8B-B14F-4D97-AF65-F5344CB8AC3E}">
        <p14:creationId xmlns:p14="http://schemas.microsoft.com/office/powerpoint/2010/main" val="594668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9429-0072-41D5-A8DD-2886C7B1491D}"/>
              </a:ext>
            </a:extLst>
          </p:cNvPr>
          <p:cNvSpPr>
            <a:spLocks noGrp="1"/>
          </p:cNvSpPr>
          <p:nvPr>
            <p:ph type="title"/>
          </p:nvPr>
        </p:nvSpPr>
        <p:spPr/>
        <p:txBody>
          <a:bodyPr/>
          <a:lstStyle/>
          <a:p>
            <a:r>
              <a:rPr lang="en-US" dirty="0"/>
              <a:t>OAuth is your best friend!</a:t>
            </a:r>
          </a:p>
        </p:txBody>
      </p:sp>
      <p:sp>
        <p:nvSpPr>
          <p:cNvPr id="3" name="Text Placeholder 2">
            <a:extLst>
              <a:ext uri="{FF2B5EF4-FFF2-40B4-BE49-F238E27FC236}">
                <a16:creationId xmlns:a16="http://schemas.microsoft.com/office/drawing/2014/main" id="{E519B9A3-A67C-4B1B-A8CF-13E760DEB9F1}"/>
              </a:ext>
            </a:extLst>
          </p:cNvPr>
          <p:cNvSpPr>
            <a:spLocks noGrp="1"/>
          </p:cNvSpPr>
          <p:nvPr>
            <p:ph idx="1"/>
          </p:nvPr>
        </p:nvSpPr>
        <p:spPr/>
        <p:txBody>
          <a:bodyPr>
            <a:normAutofit fontScale="92500" lnSpcReduction="20000"/>
          </a:bodyPr>
          <a:lstStyle/>
          <a:p>
            <a:r>
              <a:rPr lang="en-US" dirty="0"/>
              <a:t>Configure authentication for your applications</a:t>
            </a:r>
          </a:p>
          <a:p>
            <a:pPr lvl="1"/>
            <a:r>
              <a:rPr lang="en-US" dirty="0"/>
              <a:t>Application only?</a:t>
            </a:r>
          </a:p>
          <a:p>
            <a:pPr lvl="2"/>
            <a:r>
              <a:rPr lang="en-US" dirty="0"/>
              <a:t>Prefer X.509 Certificate authentication, rather than Shared Secrets</a:t>
            </a:r>
          </a:p>
          <a:p>
            <a:r>
              <a:rPr lang="en-US" dirty="0"/>
              <a:t>Configure permissions that you need</a:t>
            </a:r>
          </a:p>
          <a:p>
            <a:pPr lvl="1"/>
            <a:r>
              <a:rPr lang="en-US" dirty="0"/>
              <a:t>Delegated: if you need to execute tasks for the currently connected user only</a:t>
            </a:r>
          </a:p>
          <a:p>
            <a:pPr lvl="2"/>
            <a:r>
              <a:rPr lang="en-US" dirty="0"/>
              <a:t>Web front-end</a:t>
            </a:r>
          </a:p>
          <a:p>
            <a:pPr lvl="2"/>
            <a:r>
              <a:rPr lang="en-US" dirty="0"/>
              <a:t>Native application</a:t>
            </a:r>
          </a:p>
          <a:p>
            <a:pPr lvl="1"/>
            <a:r>
              <a:rPr lang="en-US" dirty="0"/>
              <a:t>Application: if you need to execute tasks with a “service principal” account</a:t>
            </a:r>
          </a:p>
          <a:p>
            <a:pPr lvl="2"/>
            <a:r>
              <a:rPr lang="en-US" dirty="0"/>
              <a:t>Azure Function</a:t>
            </a:r>
          </a:p>
          <a:p>
            <a:pPr lvl="2"/>
            <a:r>
              <a:rPr lang="en-US" dirty="0"/>
              <a:t>PowerShell script</a:t>
            </a:r>
          </a:p>
          <a:p>
            <a:pPr lvl="2"/>
            <a:r>
              <a:rPr lang="en-US" dirty="0"/>
              <a:t>Web Job</a:t>
            </a:r>
          </a:p>
          <a:p>
            <a:pPr lvl="2"/>
            <a:r>
              <a:rPr lang="en-US" dirty="0"/>
              <a:t>Etc.</a:t>
            </a:r>
          </a:p>
          <a:p>
            <a:r>
              <a:rPr lang="en-US" dirty="0"/>
              <a:t>Request access tokens</a:t>
            </a:r>
          </a:p>
          <a:p>
            <a:pPr lvl="1"/>
            <a:r>
              <a:rPr lang="en-US" dirty="0"/>
              <a:t>On-behalf: if you need a back-end multi-layered architecture to behave as the currently connected user</a:t>
            </a:r>
          </a:p>
        </p:txBody>
      </p:sp>
    </p:spTree>
    <p:extLst>
      <p:ext uri="{BB962C8B-B14F-4D97-AF65-F5344CB8AC3E}">
        <p14:creationId xmlns:p14="http://schemas.microsoft.com/office/powerpoint/2010/main" val="185118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27918-346E-4B4D-97A7-B3DF9C32ADB5}"/>
              </a:ext>
            </a:extLst>
          </p:cNvPr>
          <p:cNvSpPr>
            <a:spLocks noGrp="1"/>
          </p:cNvSpPr>
          <p:nvPr>
            <p:ph type="title"/>
          </p:nvPr>
        </p:nvSpPr>
        <p:spPr/>
        <p:txBody>
          <a:bodyPr/>
          <a:lstStyle/>
          <a:p>
            <a:r>
              <a:rPr lang="en-US" dirty="0"/>
              <a:t>Safely Storing Security Information</a:t>
            </a:r>
          </a:p>
        </p:txBody>
      </p:sp>
      <p:sp>
        <p:nvSpPr>
          <p:cNvPr id="3" name="Text Placeholder 2">
            <a:extLst>
              <a:ext uri="{FF2B5EF4-FFF2-40B4-BE49-F238E27FC236}">
                <a16:creationId xmlns:a16="http://schemas.microsoft.com/office/drawing/2014/main" id="{D206EDCB-6381-455A-9869-EDDCC3A2B59C}"/>
              </a:ext>
            </a:extLst>
          </p:cNvPr>
          <p:cNvSpPr>
            <a:spLocks noGrp="1"/>
          </p:cNvSpPr>
          <p:nvPr>
            <p:ph idx="1"/>
          </p:nvPr>
        </p:nvSpPr>
        <p:spPr/>
        <p:txBody>
          <a:bodyPr>
            <a:normAutofit fontScale="85000" lnSpcReduction="20000"/>
          </a:bodyPr>
          <a:lstStyle/>
          <a:p>
            <a:r>
              <a:rPr lang="en-US" dirty="0"/>
              <a:t>Use Azure Key Vault to safely store security information</a:t>
            </a:r>
          </a:p>
          <a:p>
            <a:pPr lvl="1"/>
            <a:r>
              <a:rPr lang="en-US" dirty="0"/>
              <a:t>Tokens</a:t>
            </a:r>
          </a:p>
          <a:p>
            <a:pPr lvl="1"/>
            <a:r>
              <a:rPr lang="en-US" dirty="0"/>
              <a:t>Passwords</a:t>
            </a:r>
          </a:p>
          <a:p>
            <a:pPr lvl="1"/>
            <a:r>
              <a:rPr lang="en-US" dirty="0"/>
              <a:t>Certificates Private Keys</a:t>
            </a:r>
          </a:p>
          <a:p>
            <a:pPr lvl="1"/>
            <a:r>
              <a:rPr lang="en-US" dirty="0"/>
              <a:t>Sensitive Application Settings</a:t>
            </a:r>
          </a:p>
          <a:p>
            <a:pPr lvl="1"/>
            <a:r>
              <a:rPr lang="en-US" dirty="0"/>
              <a:t>Other “sensitive” information</a:t>
            </a:r>
          </a:p>
          <a:p>
            <a:pPr lvl="1"/>
            <a:endParaRPr lang="en-US" dirty="0"/>
          </a:p>
          <a:p>
            <a:r>
              <a:rPr lang="en-US" dirty="0"/>
              <a:t>Avoid high-volume traffic on Azure Kay Vault</a:t>
            </a:r>
          </a:p>
          <a:p>
            <a:pPr lvl="1"/>
            <a:r>
              <a:rPr lang="en-US" dirty="0"/>
              <a:t>Or you will get throttled</a:t>
            </a:r>
          </a:p>
          <a:p>
            <a:pPr lvl="1"/>
            <a:r>
              <a:rPr lang="en-US" dirty="0"/>
              <a:t>The service is not intended for high-volume writes</a:t>
            </a:r>
          </a:p>
          <a:p>
            <a:pPr lvl="1"/>
            <a:r>
              <a:rPr lang="en-US" dirty="0"/>
              <a:t>It is ok to have high-volume reads</a:t>
            </a:r>
          </a:p>
          <a:p>
            <a:pPr lvl="1"/>
            <a:endParaRPr lang="en-US" dirty="0"/>
          </a:p>
          <a:p>
            <a:r>
              <a:rPr lang="en-US" dirty="0"/>
              <a:t>Delegate access to Azure Key Vault to Azure Managed Identities</a:t>
            </a:r>
          </a:p>
          <a:p>
            <a:pPr lvl="1"/>
            <a:r>
              <a:rPr lang="en-US" dirty="0"/>
              <a:t>Or to AAD apps only, with X.509 certificate app-only authentication</a:t>
            </a:r>
          </a:p>
          <a:p>
            <a:pPr lvl="1"/>
            <a:r>
              <a:rPr lang="en-US" dirty="0"/>
              <a:t>Rather than allowing access to specific users</a:t>
            </a:r>
          </a:p>
        </p:txBody>
      </p:sp>
    </p:spTree>
    <p:extLst>
      <p:ext uri="{BB962C8B-B14F-4D97-AF65-F5344CB8AC3E}">
        <p14:creationId xmlns:p14="http://schemas.microsoft.com/office/powerpoint/2010/main" val="2922104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EC4D-A361-4DB2-9DEF-48C5A951E07E}"/>
              </a:ext>
            </a:extLst>
          </p:cNvPr>
          <p:cNvSpPr>
            <a:spLocks noGrp="1"/>
          </p:cNvSpPr>
          <p:nvPr>
            <p:ph type="title"/>
          </p:nvPr>
        </p:nvSpPr>
        <p:spPr/>
        <p:txBody>
          <a:bodyPr/>
          <a:lstStyle/>
          <a:p>
            <a:r>
              <a:rPr lang="it-IT" dirty="0"/>
              <a:t>UI </a:t>
            </a:r>
            <a:r>
              <a:rPr lang="it-IT" dirty="0" err="1"/>
              <a:t>Elements</a:t>
            </a:r>
            <a:endParaRPr lang="en-US" dirty="0"/>
          </a:p>
        </p:txBody>
      </p:sp>
      <p:sp>
        <p:nvSpPr>
          <p:cNvPr id="3" name="Text Placeholder 2">
            <a:extLst>
              <a:ext uri="{FF2B5EF4-FFF2-40B4-BE49-F238E27FC236}">
                <a16:creationId xmlns:a16="http://schemas.microsoft.com/office/drawing/2014/main" id="{3D72C293-CB97-4CFF-961C-8199A1E35B53}"/>
              </a:ext>
            </a:extLst>
          </p:cNvPr>
          <p:cNvSpPr>
            <a:spLocks noGrp="1"/>
          </p:cNvSpPr>
          <p:nvPr>
            <p:ph idx="1"/>
          </p:nvPr>
        </p:nvSpPr>
        <p:spPr/>
        <p:txBody>
          <a:bodyPr>
            <a:normAutofit/>
          </a:bodyPr>
          <a:lstStyle/>
          <a:p>
            <a:r>
              <a:rPr lang="en-US" dirty="0"/>
              <a:t>Try to use Microsoft Teams as the host for your UI elements</a:t>
            </a:r>
          </a:p>
          <a:p>
            <a:pPr lvl="1"/>
            <a:r>
              <a:rPr lang="en-US" dirty="0"/>
              <a:t>If you need more complex scenarios, consider SharePoint Framework Web Parts</a:t>
            </a:r>
          </a:p>
          <a:p>
            <a:r>
              <a:rPr lang="en-US" dirty="0"/>
              <a:t>Do you need to collect information from users?</a:t>
            </a:r>
          </a:p>
          <a:p>
            <a:pPr lvl="1"/>
            <a:r>
              <a:rPr lang="en-US" dirty="0"/>
              <a:t>Microsoft PowerApps + Microsoft Teams</a:t>
            </a:r>
          </a:p>
          <a:p>
            <a:pPr lvl="1"/>
            <a:r>
              <a:rPr lang="en-US" dirty="0"/>
              <a:t>Adaptive Cards + Microsoft Teams</a:t>
            </a:r>
          </a:p>
          <a:p>
            <a:pPr lvl="1"/>
            <a:r>
              <a:rPr lang="en-US" dirty="0"/>
              <a:t>Logic Apps/Power Automate + Adaptive Cards + Microsoft Teams</a:t>
            </a:r>
          </a:p>
          <a:p>
            <a:r>
              <a:rPr lang="en-US" dirty="0"/>
              <a:t>Do you need to provide feedback to the users?</a:t>
            </a:r>
          </a:p>
          <a:p>
            <a:pPr lvl="1"/>
            <a:r>
              <a:rPr lang="en-US" dirty="0"/>
              <a:t>You can write on a Channel/Chat via BOTs, Graph API, etc.</a:t>
            </a:r>
          </a:p>
          <a:p>
            <a:endParaRPr lang="en-US" dirty="0"/>
          </a:p>
        </p:txBody>
      </p:sp>
    </p:spTree>
    <p:extLst>
      <p:ext uri="{BB962C8B-B14F-4D97-AF65-F5344CB8AC3E}">
        <p14:creationId xmlns:p14="http://schemas.microsoft.com/office/powerpoint/2010/main" val="3875295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DE4C-2862-458A-A9A8-AC05B66D54F0}"/>
              </a:ext>
            </a:extLst>
          </p:cNvPr>
          <p:cNvSpPr>
            <a:spLocks noGrp="1"/>
          </p:cNvSpPr>
          <p:nvPr>
            <p:ph type="title"/>
          </p:nvPr>
        </p:nvSpPr>
        <p:spPr/>
        <p:txBody>
          <a:bodyPr/>
          <a:lstStyle/>
          <a:p>
            <a:r>
              <a:rPr lang="en-US" dirty="0"/>
              <a:t>Business Logic</a:t>
            </a:r>
          </a:p>
        </p:txBody>
      </p:sp>
      <p:sp>
        <p:nvSpPr>
          <p:cNvPr id="3" name="Text Placeholder 2">
            <a:extLst>
              <a:ext uri="{FF2B5EF4-FFF2-40B4-BE49-F238E27FC236}">
                <a16:creationId xmlns:a16="http://schemas.microsoft.com/office/drawing/2014/main" id="{F065ED8B-67AE-45EF-8585-4DB8A0BA09EC}"/>
              </a:ext>
            </a:extLst>
          </p:cNvPr>
          <p:cNvSpPr>
            <a:spLocks noGrp="1"/>
          </p:cNvSpPr>
          <p:nvPr>
            <p:ph idx="1"/>
          </p:nvPr>
        </p:nvSpPr>
        <p:spPr/>
        <p:txBody>
          <a:bodyPr>
            <a:normAutofit fontScale="62500" lnSpcReduction="20000"/>
          </a:bodyPr>
          <a:lstStyle/>
          <a:p>
            <a:r>
              <a:rPr lang="en-US" dirty="0"/>
              <a:t>There are at least three options</a:t>
            </a:r>
          </a:p>
          <a:p>
            <a:pPr lvl="1"/>
            <a:r>
              <a:rPr lang="en-US" dirty="0"/>
              <a:t>Power Automate</a:t>
            </a:r>
          </a:p>
          <a:p>
            <a:pPr lvl="1"/>
            <a:r>
              <a:rPr lang="en-US" dirty="0"/>
              <a:t>Azure Logic Apps</a:t>
            </a:r>
          </a:p>
          <a:p>
            <a:pPr lvl="1"/>
            <a:r>
              <a:rPr lang="en-US" dirty="0"/>
              <a:t>Custom Code</a:t>
            </a:r>
          </a:p>
          <a:p>
            <a:pPr lvl="1"/>
            <a:endParaRPr lang="en-US" dirty="0"/>
          </a:p>
          <a:p>
            <a:r>
              <a:rPr lang="en-US" dirty="0"/>
              <a:t>Power Automate</a:t>
            </a:r>
          </a:p>
          <a:p>
            <a:pPr lvl="1"/>
            <a:r>
              <a:rPr lang="en-US" dirty="0"/>
              <a:t>Great for “personal” processes and flows</a:t>
            </a:r>
          </a:p>
          <a:p>
            <a:pPr lvl="1"/>
            <a:r>
              <a:rPr lang="en-US" dirty="0"/>
              <a:t>User centric SaaS</a:t>
            </a:r>
          </a:p>
          <a:p>
            <a:pPr lvl="1"/>
            <a:r>
              <a:rPr lang="en-US" dirty="0"/>
              <a:t>Mainly focused on approval processes, synchronization, notifications, etc.</a:t>
            </a:r>
          </a:p>
          <a:p>
            <a:pPr lvl="1"/>
            <a:r>
              <a:rPr lang="en-US" dirty="0"/>
              <a:t>Integrated with main out of the box workloads of Microsoft 365 and external well-known apps</a:t>
            </a:r>
          </a:p>
          <a:p>
            <a:r>
              <a:rPr lang="en-US" dirty="0"/>
              <a:t>Azure Logic Apps</a:t>
            </a:r>
          </a:p>
          <a:p>
            <a:pPr lvl="1"/>
            <a:r>
              <a:rPr lang="en-US" dirty="0"/>
              <a:t>Ideal solution for enterprise-level processes/solutions</a:t>
            </a:r>
          </a:p>
          <a:p>
            <a:pPr lvl="1"/>
            <a:r>
              <a:rPr lang="en-US" dirty="0"/>
              <a:t>Process centric PaaS</a:t>
            </a:r>
          </a:p>
          <a:p>
            <a:pPr lvl="1"/>
            <a:r>
              <a:rPr lang="en-US" dirty="0"/>
              <a:t>Deeper integration with external systems (EDI, B2B systems, etc.)</a:t>
            </a:r>
          </a:p>
          <a:p>
            <a:pPr lvl="1"/>
            <a:r>
              <a:rPr lang="en-US" dirty="0"/>
              <a:t>At the basis of Power Automate (same engine, same web-based designer, same connectors)</a:t>
            </a:r>
          </a:p>
          <a:p>
            <a:pPr lvl="1"/>
            <a:r>
              <a:rPr lang="en-US" dirty="0"/>
              <a:t>Designer for Visual Studio</a:t>
            </a:r>
          </a:p>
          <a:p>
            <a:pPr lvl="1"/>
            <a:endParaRPr lang="en-US" dirty="0"/>
          </a:p>
          <a:p>
            <a:r>
              <a:rPr lang="en-US" dirty="0"/>
              <a:t>Custom Code</a:t>
            </a:r>
          </a:p>
          <a:p>
            <a:pPr lvl="1"/>
            <a:r>
              <a:rPr lang="en-US" dirty="0"/>
              <a:t>Whenever you need to do something “uncommon”</a:t>
            </a:r>
          </a:p>
          <a:p>
            <a:pPr lvl="1"/>
            <a:r>
              <a:rPr lang="en-US" dirty="0"/>
              <a:t>Mind the “hidden” cost of management and maintenance</a:t>
            </a:r>
          </a:p>
        </p:txBody>
      </p:sp>
    </p:spTree>
    <p:extLst>
      <p:ext uri="{BB962C8B-B14F-4D97-AF65-F5344CB8AC3E}">
        <p14:creationId xmlns:p14="http://schemas.microsoft.com/office/powerpoint/2010/main" val="54026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8" end="1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1407A-0482-4768-89E8-454F138D332C}"/>
              </a:ext>
            </a:extLst>
          </p:cNvPr>
          <p:cNvSpPr>
            <a:spLocks noGrp="1"/>
          </p:cNvSpPr>
          <p:nvPr>
            <p:ph type="title"/>
          </p:nvPr>
        </p:nvSpPr>
        <p:spPr/>
        <p:txBody>
          <a:bodyPr/>
          <a:lstStyle/>
          <a:p>
            <a:r>
              <a:rPr lang="en-US" dirty="0"/>
              <a:t>Microsoft Graph is your master key!</a:t>
            </a:r>
          </a:p>
        </p:txBody>
      </p:sp>
      <p:sp>
        <p:nvSpPr>
          <p:cNvPr id="3" name="Text Placeholder 2">
            <a:extLst>
              <a:ext uri="{FF2B5EF4-FFF2-40B4-BE49-F238E27FC236}">
                <a16:creationId xmlns:a16="http://schemas.microsoft.com/office/drawing/2014/main" id="{34AAA712-12CF-464F-920D-469746EE1494}"/>
              </a:ext>
            </a:extLst>
          </p:cNvPr>
          <p:cNvSpPr>
            <a:spLocks noGrp="1"/>
          </p:cNvSpPr>
          <p:nvPr>
            <p:ph idx="1"/>
          </p:nvPr>
        </p:nvSpPr>
        <p:spPr/>
        <p:txBody>
          <a:bodyPr>
            <a:normAutofit lnSpcReduction="10000"/>
          </a:bodyPr>
          <a:lstStyle/>
          <a:p>
            <a:r>
              <a:rPr lang="en-US" dirty="0"/>
              <a:t>Use Microsoft Graph to read and manage Microsoft 365 resources</a:t>
            </a:r>
          </a:p>
          <a:p>
            <a:pPr lvl="1"/>
            <a:r>
              <a:rPr lang="en-US" dirty="0"/>
              <a:t>Users and Groups via Azure Active Directory</a:t>
            </a:r>
          </a:p>
          <a:p>
            <a:pPr lvl="1"/>
            <a:r>
              <a:rPr lang="en-US" dirty="0"/>
              <a:t>Teams (Channels, Tabs, Messages, etc.)</a:t>
            </a:r>
          </a:p>
          <a:p>
            <a:pPr lvl="1"/>
            <a:r>
              <a:rPr lang="en-US" dirty="0"/>
              <a:t>Planner</a:t>
            </a:r>
          </a:p>
          <a:p>
            <a:pPr lvl="1"/>
            <a:r>
              <a:rPr lang="en-US" dirty="0"/>
              <a:t>Mail</a:t>
            </a:r>
          </a:p>
          <a:p>
            <a:pPr lvl="1"/>
            <a:r>
              <a:rPr lang="en-US" dirty="0"/>
              <a:t>Sites</a:t>
            </a:r>
          </a:p>
          <a:p>
            <a:pPr lvl="1"/>
            <a:r>
              <a:rPr lang="en-US" dirty="0"/>
              <a:t>Files</a:t>
            </a:r>
          </a:p>
          <a:p>
            <a:pPr lvl="1"/>
            <a:r>
              <a:rPr lang="en-US" dirty="0"/>
              <a:t>Etc.</a:t>
            </a:r>
          </a:p>
          <a:p>
            <a:r>
              <a:rPr lang="en-US" dirty="0"/>
              <a:t>Try to use v1.0 of Graph, and fall back to beta if it is really needed</a:t>
            </a:r>
          </a:p>
          <a:p>
            <a:pPr lvl="1"/>
            <a:r>
              <a:rPr lang="en-US" dirty="0"/>
              <a:t>For example to leverage new features not yet released in v1.0</a:t>
            </a:r>
          </a:p>
          <a:p>
            <a:r>
              <a:rPr lang="en-US" dirty="0"/>
              <a:t>Microsoft Graph is the main reason why you should always register you apps in AAD</a:t>
            </a:r>
          </a:p>
          <a:p>
            <a:pPr lvl="1"/>
            <a:endParaRPr lang="en-US" dirty="0"/>
          </a:p>
        </p:txBody>
      </p:sp>
    </p:spTree>
    <p:extLst>
      <p:ext uri="{BB962C8B-B14F-4D97-AF65-F5344CB8AC3E}">
        <p14:creationId xmlns:p14="http://schemas.microsoft.com/office/powerpoint/2010/main" val="173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EC4D-A361-4DB2-9DEF-48C5A951E07E}"/>
              </a:ext>
            </a:extLst>
          </p:cNvPr>
          <p:cNvSpPr>
            <a:spLocks noGrp="1"/>
          </p:cNvSpPr>
          <p:nvPr>
            <p:ph type="title"/>
          </p:nvPr>
        </p:nvSpPr>
        <p:spPr/>
        <p:txBody>
          <a:bodyPr/>
          <a:lstStyle/>
          <a:p>
            <a:r>
              <a:rPr lang="it-IT" dirty="0"/>
              <a:t>Hosting</a:t>
            </a:r>
            <a:endParaRPr lang="en-US" dirty="0"/>
          </a:p>
        </p:txBody>
      </p:sp>
      <p:sp>
        <p:nvSpPr>
          <p:cNvPr id="3" name="Text Placeholder 2">
            <a:extLst>
              <a:ext uri="{FF2B5EF4-FFF2-40B4-BE49-F238E27FC236}">
                <a16:creationId xmlns:a16="http://schemas.microsoft.com/office/drawing/2014/main" id="{3D72C293-CB97-4CFF-961C-8199A1E35B53}"/>
              </a:ext>
            </a:extLst>
          </p:cNvPr>
          <p:cNvSpPr>
            <a:spLocks noGrp="1"/>
          </p:cNvSpPr>
          <p:nvPr>
            <p:ph idx="1"/>
          </p:nvPr>
        </p:nvSpPr>
        <p:spPr/>
        <p:txBody>
          <a:bodyPr>
            <a:normAutofit fontScale="92500"/>
          </a:bodyPr>
          <a:lstStyle/>
          <a:p>
            <a:r>
              <a:rPr lang="en-US" dirty="0"/>
              <a:t>Consider using Azure App Services and Azure Web Apps</a:t>
            </a:r>
          </a:p>
          <a:p>
            <a:pPr lvl="1"/>
            <a:r>
              <a:rPr lang="en-US" dirty="0"/>
              <a:t>Or eventually Azure Static Web for static content without server-side code (like JS/CSS/etc.)</a:t>
            </a:r>
          </a:p>
          <a:p>
            <a:pPr lvl="2"/>
            <a:r>
              <a:rPr lang="en-US" dirty="0"/>
              <a:t>You can easily enable CDN, too</a:t>
            </a:r>
          </a:p>
          <a:p>
            <a:r>
              <a:rPr lang="en-US" dirty="0"/>
              <a:t>Leverage the deployment slots on Azure App Services</a:t>
            </a:r>
          </a:p>
          <a:p>
            <a:r>
              <a:rPr lang="en-US" dirty="0"/>
              <a:t>Leverage the AAD integration for Authentication on Azure App Services</a:t>
            </a:r>
          </a:p>
          <a:p>
            <a:r>
              <a:rPr lang="en-US" dirty="0"/>
              <a:t>Leverage Azure Web Jobs sharing the same hosting (Azure App Service)</a:t>
            </a:r>
          </a:p>
          <a:p>
            <a:pPr lvl="1"/>
            <a:r>
              <a:rPr lang="en-US" dirty="0"/>
              <a:t>Leverage Azure Functions sharing the same architectural model and a better execution and pricing model</a:t>
            </a:r>
          </a:p>
          <a:p>
            <a:r>
              <a:rPr lang="en-US" dirty="0"/>
              <a:t>Try to use .NET Standard/.NET Core to have lightweight solutions</a:t>
            </a:r>
          </a:p>
          <a:p>
            <a:pPr lvl="1"/>
            <a:r>
              <a:rPr lang="en-US" dirty="0"/>
              <a:t>Eventually containerized</a:t>
            </a:r>
          </a:p>
        </p:txBody>
      </p:sp>
    </p:spTree>
    <p:extLst>
      <p:ext uri="{BB962C8B-B14F-4D97-AF65-F5344CB8AC3E}">
        <p14:creationId xmlns:p14="http://schemas.microsoft.com/office/powerpoint/2010/main" val="137283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A7DC-BAEA-4DE9-84E8-93F92FE840BF}"/>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0E57F945-8F90-4877-B19E-D2B6731EEAB0}"/>
              </a:ext>
            </a:extLst>
          </p:cNvPr>
          <p:cNvSpPr>
            <a:spLocks noGrp="1"/>
          </p:cNvSpPr>
          <p:nvPr>
            <p:ph idx="1"/>
          </p:nvPr>
        </p:nvSpPr>
        <p:spPr/>
        <p:txBody>
          <a:bodyPr/>
          <a:lstStyle/>
          <a:p>
            <a:pPr marL="0" indent="0">
              <a:buNone/>
            </a:pPr>
            <a:r>
              <a:rPr lang="en-US" dirty="0"/>
              <a:t>Microsoft 365 is not just one of the best set of collaboration tools to realize the modern digital workplace. Microsoft 365 is a great platform for building business-level solutions, too. In this session, you will understand how to define the architecture of a Microsoft 365 custom developed solution, how to leverage the infrastructural services that are at the basis of Microsoft 365, and how to leverage the full ecosystem of services provided in the Microsoft 365 offering. You will understand what is the right location in a business-level architecture for services like Azure AD, Microsoft Graph, Azure App Services, Azure Functions, etc.</a:t>
            </a:r>
          </a:p>
        </p:txBody>
      </p:sp>
    </p:spTree>
    <p:extLst>
      <p:ext uri="{BB962C8B-B14F-4D97-AF65-F5344CB8AC3E}">
        <p14:creationId xmlns:p14="http://schemas.microsoft.com/office/powerpoint/2010/main" val="2594586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EC4D-A361-4DB2-9DEF-48C5A951E07E}"/>
              </a:ext>
            </a:extLst>
          </p:cNvPr>
          <p:cNvSpPr>
            <a:spLocks noGrp="1"/>
          </p:cNvSpPr>
          <p:nvPr>
            <p:ph type="title"/>
          </p:nvPr>
        </p:nvSpPr>
        <p:spPr/>
        <p:txBody>
          <a:bodyPr/>
          <a:lstStyle/>
          <a:p>
            <a:r>
              <a:rPr lang="it-IT" dirty="0"/>
              <a:t>Multiple </a:t>
            </a:r>
            <a:r>
              <a:rPr lang="en-US" dirty="0"/>
              <a:t>Environments</a:t>
            </a:r>
          </a:p>
        </p:txBody>
      </p:sp>
      <p:sp>
        <p:nvSpPr>
          <p:cNvPr id="3" name="Text Placeholder 2">
            <a:extLst>
              <a:ext uri="{FF2B5EF4-FFF2-40B4-BE49-F238E27FC236}">
                <a16:creationId xmlns:a16="http://schemas.microsoft.com/office/drawing/2014/main" id="{3D72C293-CB97-4CFF-961C-8199A1E35B53}"/>
              </a:ext>
            </a:extLst>
          </p:cNvPr>
          <p:cNvSpPr>
            <a:spLocks noGrp="1"/>
          </p:cNvSpPr>
          <p:nvPr>
            <p:ph idx="1"/>
          </p:nvPr>
        </p:nvSpPr>
        <p:spPr/>
        <p:txBody>
          <a:bodyPr/>
          <a:lstStyle/>
          <a:p>
            <a:r>
              <a:rPr lang="en-US" dirty="0"/>
              <a:t>What if you need to support DEV, TEST, STAGING, PROD?</a:t>
            </a:r>
          </a:p>
          <a:p>
            <a:r>
              <a:rPr lang="en-US" dirty="0"/>
              <a:t>You can leverage deployment slots on Azure App Services</a:t>
            </a:r>
          </a:p>
          <a:p>
            <a:pPr lvl="1"/>
            <a:r>
              <a:rPr lang="en-US" dirty="0"/>
              <a:t>Multiple environments</a:t>
            </a:r>
          </a:p>
          <a:p>
            <a:pPr lvl="1"/>
            <a:r>
              <a:rPr lang="en-US" dirty="0"/>
              <a:t>Shared settings and/or slot dedicated settings</a:t>
            </a:r>
          </a:p>
          <a:p>
            <a:pPr lvl="1"/>
            <a:r>
              <a:rPr lang="en-US" dirty="0"/>
              <a:t>Independent lifecycle for every slot</a:t>
            </a:r>
          </a:p>
          <a:p>
            <a:pPr lvl="1"/>
            <a:r>
              <a:rPr lang="en-US" dirty="0"/>
              <a:t>Quick swap across environments (from TEST to PROD)</a:t>
            </a:r>
          </a:p>
          <a:p>
            <a:pPr lvl="1"/>
            <a:r>
              <a:rPr lang="en-US" dirty="0"/>
              <a:t>Progressive testing (split users: 30% STAGING – 70% PROD)</a:t>
            </a:r>
          </a:p>
          <a:p>
            <a:pPr lvl="1"/>
            <a:r>
              <a:rPr lang="en-US" dirty="0"/>
              <a:t>Unique budget across the whole Azure App Service</a:t>
            </a:r>
          </a:p>
        </p:txBody>
      </p:sp>
    </p:spTree>
    <p:extLst>
      <p:ext uri="{BB962C8B-B14F-4D97-AF65-F5344CB8AC3E}">
        <p14:creationId xmlns:p14="http://schemas.microsoft.com/office/powerpoint/2010/main" val="157090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399-E737-4992-B0A9-FCCF0C79AE35}"/>
              </a:ext>
            </a:extLst>
          </p:cNvPr>
          <p:cNvSpPr>
            <a:spLocks noGrp="1"/>
          </p:cNvSpPr>
          <p:nvPr>
            <p:ph type="title"/>
          </p:nvPr>
        </p:nvSpPr>
        <p:spPr/>
        <p:txBody>
          <a:bodyPr/>
          <a:lstStyle/>
          <a:p>
            <a:r>
              <a:rPr lang="it-IT" dirty="0"/>
              <a:t>Multiple </a:t>
            </a:r>
            <a:r>
              <a:rPr lang="it-IT" dirty="0" err="1"/>
              <a:t>Tenants</a:t>
            </a:r>
            <a:endParaRPr lang="en-US" dirty="0"/>
          </a:p>
        </p:txBody>
      </p:sp>
      <p:sp>
        <p:nvSpPr>
          <p:cNvPr id="3" name="Text Placeholder 2">
            <a:extLst>
              <a:ext uri="{FF2B5EF4-FFF2-40B4-BE49-F238E27FC236}">
                <a16:creationId xmlns:a16="http://schemas.microsoft.com/office/drawing/2014/main" id="{7BB17DB0-6338-4AE8-B1C7-C0939952D7BD}"/>
              </a:ext>
            </a:extLst>
          </p:cNvPr>
          <p:cNvSpPr>
            <a:spLocks noGrp="1"/>
          </p:cNvSpPr>
          <p:nvPr>
            <p:ph idx="1"/>
          </p:nvPr>
        </p:nvSpPr>
        <p:spPr/>
        <p:txBody>
          <a:bodyPr>
            <a:normAutofit fontScale="92500" lnSpcReduction="10000"/>
          </a:bodyPr>
          <a:lstStyle/>
          <a:p>
            <a:r>
              <a:rPr lang="en-US" dirty="0"/>
              <a:t>I usually have a dedicate DEV tenant</a:t>
            </a:r>
          </a:p>
          <a:p>
            <a:pPr lvl="1"/>
            <a:r>
              <a:rPr lang="en-US" dirty="0"/>
              <a:t>It’s free (https://developer.microsoft.com/en-us/microsoft-365/dev-program)</a:t>
            </a:r>
          </a:p>
          <a:p>
            <a:pPr lvl="1"/>
            <a:r>
              <a:rPr lang="en-US" dirty="0"/>
              <a:t>As long as you use it, it will keep on working</a:t>
            </a:r>
          </a:p>
          <a:p>
            <a:pPr lvl="2"/>
            <a:r>
              <a:rPr lang="en-US" dirty="0"/>
              <a:t>If you don’t use it … it will expire</a:t>
            </a:r>
          </a:p>
          <a:p>
            <a:r>
              <a:rPr lang="en-US" dirty="0"/>
              <a:t>I try to use a unique tenant for TEST, STAGING, PROD</a:t>
            </a:r>
          </a:p>
          <a:p>
            <a:pPr lvl="1"/>
            <a:r>
              <a:rPr lang="en-US" dirty="0"/>
              <a:t>You can share the same users (in AAD + AD Sync/ADFS) and permissions</a:t>
            </a:r>
          </a:p>
          <a:p>
            <a:pPr lvl="1"/>
            <a:r>
              <a:rPr lang="en-US" dirty="0"/>
              <a:t>You can share the same taxonomy for read</a:t>
            </a:r>
          </a:p>
          <a:p>
            <a:pPr lvl="1"/>
            <a:r>
              <a:rPr lang="en-US" dirty="0"/>
              <a:t>You can share the same app registrations in AAD</a:t>
            </a:r>
          </a:p>
          <a:p>
            <a:pPr lvl="1"/>
            <a:r>
              <a:rPr lang="en-US" dirty="0"/>
              <a:t>You can use local Site Collection app catalogs for local testing or version upgrade test</a:t>
            </a:r>
          </a:p>
          <a:p>
            <a:r>
              <a:rPr lang="en-US" dirty="0"/>
              <a:t>It is not always possible to share the same tenant for TEST, STAGING, PROD</a:t>
            </a:r>
          </a:p>
          <a:p>
            <a:pPr lvl="1"/>
            <a:r>
              <a:rPr lang="en-US" dirty="0"/>
              <a:t>What if the app is reading and writing taxonomy?</a:t>
            </a:r>
          </a:p>
          <a:p>
            <a:pPr lvl="1"/>
            <a:r>
              <a:rPr lang="en-US" dirty="0"/>
              <a:t>What if the app provisions users, resources, and allocated licenses?</a:t>
            </a:r>
          </a:p>
          <a:p>
            <a:pPr lvl="1"/>
            <a:r>
              <a:rPr lang="en-US" dirty="0"/>
              <a:t>What if the app “touches” or requires specific tenant-level settings?</a:t>
            </a:r>
          </a:p>
        </p:txBody>
      </p:sp>
    </p:spTree>
    <p:extLst>
      <p:ext uri="{BB962C8B-B14F-4D97-AF65-F5344CB8AC3E}">
        <p14:creationId xmlns:p14="http://schemas.microsoft.com/office/powerpoint/2010/main" val="2629242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EBF4-146D-40D3-B3FE-07FDD5832850}"/>
              </a:ext>
            </a:extLst>
          </p:cNvPr>
          <p:cNvSpPr>
            <a:spLocks noGrp="1"/>
          </p:cNvSpPr>
          <p:nvPr>
            <p:ph type="title"/>
          </p:nvPr>
        </p:nvSpPr>
        <p:spPr/>
        <p:txBody>
          <a:bodyPr/>
          <a:lstStyle/>
          <a:p>
            <a:r>
              <a:rPr lang="it-IT" dirty="0"/>
              <a:t>Content Repository</a:t>
            </a:r>
            <a:endParaRPr lang="en-US" dirty="0"/>
          </a:p>
        </p:txBody>
      </p:sp>
      <p:sp>
        <p:nvSpPr>
          <p:cNvPr id="3" name="Text Placeholder 2">
            <a:extLst>
              <a:ext uri="{FF2B5EF4-FFF2-40B4-BE49-F238E27FC236}">
                <a16:creationId xmlns:a16="http://schemas.microsoft.com/office/drawing/2014/main" id="{FBFE5530-33FA-44EB-9F12-65006AE17B47}"/>
              </a:ext>
            </a:extLst>
          </p:cNvPr>
          <p:cNvSpPr>
            <a:spLocks noGrp="1"/>
          </p:cNvSpPr>
          <p:nvPr>
            <p:ph idx="1"/>
          </p:nvPr>
        </p:nvSpPr>
        <p:spPr/>
        <p:txBody>
          <a:bodyPr>
            <a:normAutofit fontScale="85000" lnSpcReduction="20000"/>
          </a:bodyPr>
          <a:lstStyle/>
          <a:p>
            <a:r>
              <a:rPr lang="en-US" dirty="0"/>
              <a:t>Do you need to store documents only?</a:t>
            </a:r>
          </a:p>
          <a:p>
            <a:pPr lvl="1"/>
            <a:r>
              <a:rPr lang="en-US" dirty="0"/>
              <a:t>Consider using OneDrive for Business for files</a:t>
            </a:r>
          </a:p>
          <a:p>
            <a:pPr lvl="1"/>
            <a:r>
              <a:rPr lang="en-US" dirty="0"/>
              <a:t>You can even think about using OD4B to store personal user’s settings (as JSON files)</a:t>
            </a:r>
          </a:p>
          <a:p>
            <a:pPr lvl="2"/>
            <a:r>
              <a:rPr lang="en-US" dirty="0"/>
              <a:t>To have the same settings automatically shared across all the user’s environments</a:t>
            </a:r>
          </a:p>
          <a:p>
            <a:r>
              <a:rPr lang="en-US" dirty="0"/>
              <a:t>Do you need to store documents and metadata?</a:t>
            </a:r>
          </a:p>
          <a:p>
            <a:pPr lvl="1"/>
            <a:r>
              <a:rPr lang="en-US" dirty="0"/>
              <a:t>Consider using SharePoint Online</a:t>
            </a:r>
          </a:p>
          <a:p>
            <a:pPr lvl="2"/>
            <a:r>
              <a:rPr lang="en-US" dirty="0"/>
              <a:t>With custom Fields, Content Types, and Libraries</a:t>
            </a:r>
          </a:p>
          <a:p>
            <a:pPr lvl="1"/>
            <a:r>
              <a:rPr lang="en-US" dirty="0"/>
              <a:t>Avoid using the Content Type Hub</a:t>
            </a:r>
          </a:p>
          <a:p>
            <a:pPr lvl="1"/>
            <a:r>
              <a:rPr lang="en-US" dirty="0"/>
              <a:t>Prefer to use a remote provisioning technique (PnP Provisioning Engine)</a:t>
            </a:r>
          </a:p>
          <a:p>
            <a:pPr lvl="2"/>
            <a:r>
              <a:rPr lang="en-US" dirty="0"/>
              <a:t>To keep Content Types in sync with a custom job/function hosted on Azure</a:t>
            </a:r>
          </a:p>
          <a:p>
            <a:r>
              <a:rPr lang="en-US" dirty="0"/>
              <a:t>For supporting long-term documents</a:t>
            </a:r>
          </a:p>
          <a:p>
            <a:pPr lvl="1"/>
            <a:r>
              <a:rPr lang="en-US" dirty="0"/>
              <a:t>Always prefer a structured Information Architecture in SharePoint Online</a:t>
            </a:r>
          </a:p>
          <a:p>
            <a:r>
              <a:rPr lang="en-US" dirty="0"/>
              <a:t>Do you need external contributors for content?</a:t>
            </a:r>
          </a:p>
          <a:p>
            <a:pPr lvl="1"/>
            <a:r>
              <a:rPr lang="en-US" dirty="0"/>
              <a:t>Think about using GitHub repositories</a:t>
            </a:r>
          </a:p>
          <a:p>
            <a:pPr lvl="1"/>
            <a:r>
              <a:rPr lang="en-US" dirty="0"/>
              <a:t>Issue, Commit, Pull Request, Merge, History, etc.</a:t>
            </a:r>
          </a:p>
          <a:p>
            <a:pPr lvl="1"/>
            <a:r>
              <a:rPr lang="en-US" dirty="0"/>
              <a:t>Read content from GitHub via REST API</a:t>
            </a:r>
          </a:p>
        </p:txBody>
      </p:sp>
    </p:spTree>
    <p:extLst>
      <p:ext uri="{BB962C8B-B14F-4D97-AF65-F5344CB8AC3E}">
        <p14:creationId xmlns:p14="http://schemas.microsoft.com/office/powerpoint/2010/main" val="1347339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69E0F-8B70-4334-B57D-F43CA0D11502}"/>
              </a:ext>
            </a:extLst>
          </p:cNvPr>
          <p:cNvSpPr>
            <a:spLocks noGrp="1"/>
          </p:cNvSpPr>
          <p:nvPr>
            <p:ph type="title"/>
          </p:nvPr>
        </p:nvSpPr>
        <p:spPr/>
        <p:txBody>
          <a:bodyPr/>
          <a:lstStyle/>
          <a:p>
            <a:r>
              <a:rPr lang="en-US" dirty="0"/>
              <a:t>Monitoring and Telemetry</a:t>
            </a:r>
          </a:p>
        </p:txBody>
      </p:sp>
      <p:sp>
        <p:nvSpPr>
          <p:cNvPr id="3" name="Text Placeholder 2">
            <a:extLst>
              <a:ext uri="{FF2B5EF4-FFF2-40B4-BE49-F238E27FC236}">
                <a16:creationId xmlns:a16="http://schemas.microsoft.com/office/drawing/2014/main" id="{F8E80425-4EC0-47CC-8A40-144FCD4FFCF9}"/>
              </a:ext>
            </a:extLst>
          </p:cNvPr>
          <p:cNvSpPr>
            <a:spLocks noGrp="1"/>
          </p:cNvSpPr>
          <p:nvPr>
            <p:ph idx="1"/>
          </p:nvPr>
        </p:nvSpPr>
        <p:spPr/>
        <p:txBody>
          <a:bodyPr>
            <a:normAutofit lnSpcReduction="10000"/>
          </a:bodyPr>
          <a:lstStyle/>
          <a:p>
            <a:r>
              <a:rPr lang="en-US" dirty="0"/>
              <a:t>Azure Application Insights for monitoring and storing telemetry of your code</a:t>
            </a:r>
          </a:p>
          <a:p>
            <a:pPr lvl="1"/>
            <a:r>
              <a:rPr lang="en-US" dirty="0"/>
              <a:t>Performance</a:t>
            </a:r>
          </a:p>
          <a:p>
            <a:pPr lvl="1"/>
            <a:r>
              <a:rPr lang="en-US" dirty="0"/>
              <a:t>Issues</a:t>
            </a:r>
          </a:p>
          <a:p>
            <a:pPr lvl="1"/>
            <a:r>
              <a:rPr lang="en-US" dirty="0"/>
              <a:t>Requests flow</a:t>
            </a:r>
          </a:p>
          <a:p>
            <a:pPr lvl="1"/>
            <a:r>
              <a:rPr lang="en-US" dirty="0"/>
              <a:t>Custom events and tags</a:t>
            </a:r>
          </a:p>
          <a:p>
            <a:pPr lvl="1"/>
            <a:r>
              <a:rPr lang="en-US" dirty="0"/>
              <a:t>Etc.</a:t>
            </a:r>
          </a:p>
          <a:p>
            <a:r>
              <a:rPr lang="en-US" dirty="0"/>
              <a:t>And what about users’ behavioral analysis?</a:t>
            </a:r>
          </a:p>
          <a:p>
            <a:pPr lvl="1"/>
            <a:r>
              <a:rPr lang="en-US" dirty="0"/>
              <a:t>Azure SQL Database for symmetric relational data logging</a:t>
            </a:r>
          </a:p>
          <a:p>
            <a:pPr lvl="2"/>
            <a:r>
              <a:rPr lang="en-US" dirty="0"/>
              <a:t>Use back-end asynchronous logging events through Azure Functions</a:t>
            </a:r>
          </a:p>
          <a:p>
            <a:pPr lvl="1"/>
            <a:r>
              <a:rPr lang="en-US" dirty="0"/>
              <a:t>Azure Cosmos DB for asymmetric no-SQL data logging</a:t>
            </a:r>
          </a:p>
          <a:p>
            <a:pPr lvl="1"/>
            <a:r>
              <a:rPr lang="en-US" dirty="0"/>
              <a:t>Either way, build powerful dashboards with Microsoft Power BI</a:t>
            </a:r>
          </a:p>
        </p:txBody>
      </p:sp>
    </p:spTree>
    <p:extLst>
      <p:ext uri="{BB962C8B-B14F-4D97-AF65-F5344CB8AC3E}">
        <p14:creationId xmlns:p14="http://schemas.microsoft.com/office/powerpoint/2010/main" val="2150908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7921-C2EB-44A0-B2CA-BB7735960619}"/>
              </a:ext>
            </a:extLst>
          </p:cNvPr>
          <p:cNvSpPr>
            <a:spLocks noGrp="1"/>
          </p:cNvSpPr>
          <p:nvPr>
            <p:ph type="title"/>
          </p:nvPr>
        </p:nvSpPr>
        <p:spPr/>
        <p:txBody>
          <a:bodyPr/>
          <a:lstStyle/>
          <a:p>
            <a:r>
              <a:rPr lang="en-US" dirty="0"/>
              <a:t>Maintainability</a:t>
            </a:r>
          </a:p>
        </p:txBody>
      </p:sp>
      <p:sp>
        <p:nvSpPr>
          <p:cNvPr id="3" name="Text Placeholder 2">
            <a:extLst>
              <a:ext uri="{FF2B5EF4-FFF2-40B4-BE49-F238E27FC236}">
                <a16:creationId xmlns:a16="http://schemas.microsoft.com/office/drawing/2014/main" id="{99AC27A0-9B0C-41D3-A9CC-24357EDFDE9E}"/>
              </a:ext>
            </a:extLst>
          </p:cNvPr>
          <p:cNvSpPr>
            <a:spLocks noGrp="1"/>
          </p:cNvSpPr>
          <p:nvPr>
            <p:ph idx="1"/>
          </p:nvPr>
        </p:nvSpPr>
        <p:spPr/>
        <p:txBody>
          <a:bodyPr>
            <a:normAutofit lnSpcReduction="10000"/>
          </a:bodyPr>
          <a:lstStyle/>
          <a:p>
            <a:r>
              <a:rPr lang="en-US" dirty="0"/>
              <a:t>Always define maintenance plans while defining the solution architecture</a:t>
            </a:r>
          </a:p>
          <a:p>
            <a:pPr lvl="1"/>
            <a:r>
              <a:rPr lang="en-US" dirty="0"/>
              <a:t>Think the architecture as a maintainable architecture</a:t>
            </a:r>
          </a:p>
          <a:p>
            <a:pPr lvl="1"/>
            <a:r>
              <a:rPr lang="en-US" dirty="0"/>
              <a:t>Don’t think about maintenance as a “side effect” of the architecture</a:t>
            </a:r>
          </a:p>
          <a:p>
            <a:r>
              <a:rPr lang="en-US" dirty="0"/>
              <a:t>Use technologies that allow you to make “warm” updates</a:t>
            </a:r>
          </a:p>
          <a:p>
            <a:pPr lvl="1"/>
            <a:r>
              <a:rPr lang="en-US" dirty="0"/>
              <a:t>Azure App Services (with deployment slots)</a:t>
            </a:r>
          </a:p>
          <a:p>
            <a:pPr lvl="1"/>
            <a:r>
              <a:rPr lang="en-US" dirty="0"/>
              <a:t>Azure Service Bus (not Blob Storage Queue)</a:t>
            </a:r>
          </a:p>
          <a:p>
            <a:pPr lvl="1"/>
            <a:r>
              <a:rPr lang="en-US" dirty="0"/>
              <a:t>Azure SQL Database + Entity Framework (with data migrations)</a:t>
            </a:r>
          </a:p>
          <a:p>
            <a:r>
              <a:rPr lang="en-US" dirty="0"/>
              <a:t>Keep into account versioning</a:t>
            </a:r>
          </a:p>
          <a:p>
            <a:pPr lvl="1"/>
            <a:r>
              <a:rPr lang="en-US" dirty="0"/>
              <a:t>Avoid using technologies that cannot guarantee versioning</a:t>
            </a:r>
          </a:p>
          <a:p>
            <a:pPr lvl="1"/>
            <a:r>
              <a:rPr lang="en-US" dirty="0"/>
              <a:t>You need to be able to “rollback” a failing change</a:t>
            </a:r>
          </a:p>
          <a:p>
            <a:pPr lvl="1"/>
            <a:r>
              <a:rPr lang="en-US" dirty="0"/>
              <a:t>You need to be able to “track” history and versions</a:t>
            </a:r>
          </a:p>
        </p:txBody>
      </p:sp>
    </p:spTree>
    <p:extLst>
      <p:ext uri="{BB962C8B-B14F-4D97-AF65-F5344CB8AC3E}">
        <p14:creationId xmlns:p14="http://schemas.microsoft.com/office/powerpoint/2010/main" val="640340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D3765B-06A0-47BC-B42D-926328F87566}"/>
              </a:ext>
            </a:extLst>
          </p:cNvPr>
          <p:cNvPicPr>
            <a:picLocks noChangeAspect="1"/>
          </p:cNvPicPr>
          <p:nvPr/>
        </p:nvPicPr>
        <p:blipFill rotWithShape="1">
          <a:blip r:embed="rId2"/>
          <a:srcRect r="9083"/>
          <a:stretch/>
        </p:blipFill>
        <p:spPr>
          <a:xfrm>
            <a:off x="5846725" y="1393860"/>
            <a:ext cx="6860871" cy="4220727"/>
          </a:xfrm>
          <a:prstGeom prst="rect">
            <a:avLst/>
          </a:prstGeom>
          <a:ln>
            <a:noFill/>
          </a:ln>
          <a:effectLst>
            <a:outerShdw blurRad="292100" dist="139700" dir="2700000" algn="tl" rotWithShape="0">
              <a:srgbClr val="333333">
                <a:alpha val="65000"/>
              </a:srgbClr>
            </a:outerShdw>
          </a:effectLst>
        </p:spPr>
      </p:pic>
      <p:sp>
        <p:nvSpPr>
          <p:cNvPr id="4" name="Title 3">
            <a:extLst>
              <a:ext uri="{FF2B5EF4-FFF2-40B4-BE49-F238E27FC236}">
                <a16:creationId xmlns:a16="http://schemas.microsoft.com/office/drawing/2014/main" id="{856A4080-6093-4A17-A681-823DA59D2497}"/>
              </a:ext>
            </a:extLst>
          </p:cNvPr>
          <p:cNvSpPr>
            <a:spLocks noGrp="1"/>
          </p:cNvSpPr>
          <p:nvPr>
            <p:ph type="title"/>
          </p:nvPr>
        </p:nvSpPr>
        <p:spPr>
          <a:xfrm>
            <a:off x="831850" y="1085316"/>
            <a:ext cx="4167440" cy="2546647"/>
          </a:xfrm>
        </p:spPr>
        <p:txBody>
          <a:bodyPr>
            <a:normAutofit fontScale="90000"/>
          </a:bodyPr>
          <a:lstStyle/>
          <a:p>
            <a:r>
              <a:rPr lang="en-US" dirty="0"/>
              <a:t>Microsoft SharePoint Look Book</a:t>
            </a:r>
          </a:p>
        </p:txBody>
      </p:sp>
      <p:sp>
        <p:nvSpPr>
          <p:cNvPr id="5" name="Text Placeholder 4">
            <a:extLst>
              <a:ext uri="{FF2B5EF4-FFF2-40B4-BE49-F238E27FC236}">
                <a16:creationId xmlns:a16="http://schemas.microsoft.com/office/drawing/2014/main" id="{9C01B8D8-469A-4E72-8474-50935BA53F6C}"/>
              </a:ext>
            </a:extLst>
          </p:cNvPr>
          <p:cNvSpPr>
            <a:spLocks noGrp="1"/>
          </p:cNvSpPr>
          <p:nvPr>
            <p:ph type="body" idx="1"/>
          </p:nvPr>
        </p:nvSpPr>
        <p:spPr>
          <a:xfrm>
            <a:off x="831850" y="3708875"/>
            <a:ext cx="4398176" cy="2162087"/>
          </a:xfrm>
        </p:spPr>
        <p:txBody>
          <a:bodyPr>
            <a:normAutofit/>
          </a:bodyPr>
          <a:lstStyle/>
          <a:p>
            <a:r>
              <a:rPr lang="en-US" dirty="0"/>
              <a:t>As a wrap up, let’s have a look at a real enterprise-level solution architecture on Microsoft 365, designed for scale and highly available</a:t>
            </a:r>
          </a:p>
        </p:txBody>
      </p:sp>
      <p:pic>
        <p:nvPicPr>
          <p:cNvPr id="6" name="Picture 5">
            <a:extLst>
              <a:ext uri="{FF2B5EF4-FFF2-40B4-BE49-F238E27FC236}">
                <a16:creationId xmlns:a16="http://schemas.microsoft.com/office/drawing/2014/main" id="{A947B1A8-6D7C-425A-B891-F6295B4CA0F5}"/>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8111" y="1006019"/>
            <a:ext cx="7826501" cy="5037437"/>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Tree>
    <p:extLst>
      <p:ext uri="{BB962C8B-B14F-4D97-AF65-F5344CB8AC3E}">
        <p14:creationId xmlns:p14="http://schemas.microsoft.com/office/powerpoint/2010/main" val="357889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FCFC0DAE-A4E4-46C7-9516-0B3E0FEF751C}"/>
              </a:ext>
            </a:extLst>
          </p:cNvPr>
          <p:cNvCxnSpPr>
            <a:cxnSpLocks/>
          </p:cNvCxnSpPr>
          <p:nvPr/>
        </p:nvCxnSpPr>
        <p:spPr>
          <a:xfrm>
            <a:off x="2472153" y="2071375"/>
            <a:ext cx="312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40484C9-918E-47FD-8831-8D24D4E620F3}"/>
              </a:ext>
            </a:extLst>
          </p:cNvPr>
          <p:cNvSpPr/>
          <p:nvPr/>
        </p:nvSpPr>
        <p:spPr bwMode="auto">
          <a:xfrm>
            <a:off x="3122352" y="1477229"/>
            <a:ext cx="1787078" cy="664652"/>
          </a:xfrm>
          <a:prstGeom prst="rect">
            <a:avLst/>
          </a:prstGeom>
          <a:solidFill>
            <a:schemeClr val="bg1">
              <a:lumMod val="95000"/>
            </a:schemeClr>
          </a:solidFill>
          <a:ln>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t" anchorCtr="0" forceAA="0" compatLnSpc="1">
            <a:prstTxWarp prst="textNoShape">
              <a:avLst/>
            </a:prstTxWarp>
            <a:noAutofit/>
          </a:bodyPr>
          <a:lstStyle/>
          <a:p>
            <a:pPr defTabSz="685369" fontAlgn="base">
              <a:spcBef>
                <a:spcPct val="0"/>
              </a:spcBef>
              <a:spcAft>
                <a:spcPct val="0"/>
              </a:spcAft>
            </a:pPr>
            <a:r>
              <a:rPr lang="fi-FI" sz="900" spc="-39" dirty="0">
                <a:solidFill>
                  <a:schemeClr val="tx1">
                    <a:lumMod val="75000"/>
                    <a:lumOff val="25000"/>
                  </a:schemeClr>
                </a:solidFill>
                <a:latin typeface="Segoe UI Light" panose="020B0502040204020203" pitchFamily="34" charset="0"/>
                <a:cs typeface="Segoe UI Light" panose="020B0502040204020203" pitchFamily="34" charset="0"/>
              </a:rPr>
              <a:t>https://</a:t>
            </a:r>
            <a:r>
              <a:rPr lang="en-US" sz="900" spc="-39" dirty="0">
                <a:solidFill>
                  <a:schemeClr val="tx1">
                    <a:lumMod val="75000"/>
                    <a:lumOff val="25000"/>
                  </a:schemeClr>
                </a:solidFill>
                <a:latin typeface="Segoe UI Light" panose="020B0502040204020203" pitchFamily="34" charset="0"/>
                <a:cs typeface="Segoe UI Light" panose="020B0502040204020203" pitchFamily="34" charset="0"/>
              </a:rPr>
              <a:t>lookbook.microsoft.com</a:t>
            </a:r>
          </a:p>
          <a:p>
            <a:pPr defTabSz="685369" fontAlgn="base">
              <a:spcBef>
                <a:spcPct val="0"/>
              </a:spcBef>
              <a:spcAft>
                <a:spcPct val="0"/>
              </a:spcAft>
            </a:pPr>
            <a:endParaRPr lang="en-US" sz="9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39DC0524-C2F6-44F1-BA22-247E0780D976}"/>
              </a:ext>
            </a:extLst>
          </p:cNvPr>
          <p:cNvPicPr>
            <a:picLocks noChangeAspect="1"/>
          </p:cNvPicPr>
          <p:nvPr/>
        </p:nvPicPr>
        <p:blipFill>
          <a:blip r:embed="rId2"/>
          <a:stretch>
            <a:fillRect/>
          </a:stretch>
        </p:blipFill>
        <p:spPr>
          <a:xfrm>
            <a:off x="2767990" y="1837962"/>
            <a:ext cx="708722" cy="604676"/>
          </a:xfrm>
          <a:prstGeom prst="rect">
            <a:avLst/>
          </a:prstGeom>
        </p:spPr>
      </p:pic>
      <p:grpSp>
        <p:nvGrpSpPr>
          <p:cNvPr id="8" name="Group 7">
            <a:extLst>
              <a:ext uri="{FF2B5EF4-FFF2-40B4-BE49-F238E27FC236}">
                <a16:creationId xmlns:a16="http://schemas.microsoft.com/office/drawing/2014/main" id="{3847F1AB-4B7D-4B76-88C5-033FF24B5DD7}"/>
              </a:ext>
            </a:extLst>
          </p:cNvPr>
          <p:cNvGrpSpPr/>
          <p:nvPr/>
        </p:nvGrpSpPr>
        <p:grpSpPr>
          <a:xfrm>
            <a:off x="1974610" y="1731835"/>
            <a:ext cx="738663" cy="607919"/>
            <a:chOff x="5958975" y="1738405"/>
            <a:chExt cx="1297391" cy="928390"/>
          </a:xfrm>
        </p:grpSpPr>
        <p:pic>
          <p:nvPicPr>
            <p:cNvPr id="9" name="Picture 8">
              <a:extLst>
                <a:ext uri="{FF2B5EF4-FFF2-40B4-BE49-F238E27FC236}">
                  <a16:creationId xmlns:a16="http://schemas.microsoft.com/office/drawing/2014/main" id="{14454AE0-A0DE-4CC0-BA97-6974977EB6A1}"/>
                </a:ext>
              </a:extLst>
            </p:cNvPr>
            <p:cNvPicPr>
              <a:picLocks noChangeAspect="1"/>
            </p:cNvPicPr>
            <p:nvPr/>
          </p:nvPicPr>
          <p:blipFill>
            <a:blip r:embed="rId3"/>
            <a:stretch>
              <a:fillRect/>
            </a:stretch>
          </p:blipFill>
          <p:spPr>
            <a:xfrm>
              <a:off x="6097626" y="1738405"/>
              <a:ext cx="716108" cy="716880"/>
            </a:xfrm>
            <a:prstGeom prst="rect">
              <a:avLst/>
            </a:prstGeom>
          </p:spPr>
        </p:pic>
        <p:sp>
          <p:nvSpPr>
            <p:cNvPr id="10" name="TextBox 9">
              <a:extLst>
                <a:ext uri="{FF2B5EF4-FFF2-40B4-BE49-F238E27FC236}">
                  <a16:creationId xmlns:a16="http://schemas.microsoft.com/office/drawing/2014/main" id="{BBD72230-545D-46F2-B418-ACE0BCFB4AA4}"/>
                </a:ext>
              </a:extLst>
            </p:cNvPr>
            <p:cNvSpPr txBox="1"/>
            <p:nvPr/>
          </p:nvSpPr>
          <p:spPr>
            <a:xfrm>
              <a:off x="5958975" y="2455285"/>
              <a:ext cx="1297391" cy="211510"/>
            </a:xfrm>
            <a:prstGeom prst="rect">
              <a:avLst/>
            </a:prstGeom>
            <a:noFill/>
          </p:spPr>
          <p:txBody>
            <a:bodyPr wrap="square" lIns="0" tIns="0" rIns="0" bIns="0" rtlCol="0">
              <a:spAutoFit/>
            </a:bodyPr>
            <a:lstStyle/>
            <a:p>
              <a:pPr algn="ctr"/>
              <a:r>
                <a:rPr lang="en-US" sz="900" spc="-53" dirty="0"/>
                <a:t>Tenant Admin</a:t>
              </a:r>
            </a:p>
          </p:txBody>
        </p:sp>
      </p:grpSp>
      <p:pic>
        <p:nvPicPr>
          <p:cNvPr id="11" name="Picture 10">
            <a:extLst>
              <a:ext uri="{FF2B5EF4-FFF2-40B4-BE49-F238E27FC236}">
                <a16:creationId xmlns:a16="http://schemas.microsoft.com/office/drawing/2014/main" id="{5ABF67C6-9DBB-43EE-8478-96B0A1E5D09D}"/>
              </a:ext>
            </a:extLst>
          </p:cNvPr>
          <p:cNvPicPr>
            <a:picLocks noChangeAspect="1"/>
          </p:cNvPicPr>
          <p:nvPr/>
        </p:nvPicPr>
        <p:blipFill>
          <a:blip r:embed="rId4"/>
          <a:stretch>
            <a:fillRect/>
          </a:stretch>
        </p:blipFill>
        <p:spPr>
          <a:xfrm>
            <a:off x="9034578" y="2442637"/>
            <a:ext cx="1013376" cy="664652"/>
          </a:xfrm>
          <a:prstGeom prst="rect">
            <a:avLst/>
          </a:prstGeom>
        </p:spPr>
      </p:pic>
      <p:grpSp>
        <p:nvGrpSpPr>
          <p:cNvPr id="12" name="Group 11">
            <a:extLst>
              <a:ext uri="{FF2B5EF4-FFF2-40B4-BE49-F238E27FC236}">
                <a16:creationId xmlns:a16="http://schemas.microsoft.com/office/drawing/2014/main" id="{9B848F79-DC1D-45C9-A552-EAC1F772AEA8}"/>
              </a:ext>
            </a:extLst>
          </p:cNvPr>
          <p:cNvGrpSpPr/>
          <p:nvPr/>
        </p:nvGrpSpPr>
        <p:grpSpPr>
          <a:xfrm>
            <a:off x="3577015" y="3211697"/>
            <a:ext cx="1253815" cy="883634"/>
            <a:chOff x="4083837" y="2553181"/>
            <a:chExt cx="1671753" cy="1178178"/>
          </a:xfrm>
        </p:grpSpPr>
        <p:grpSp>
          <p:nvGrpSpPr>
            <p:cNvPr id="13" name="Group 12">
              <a:extLst>
                <a:ext uri="{FF2B5EF4-FFF2-40B4-BE49-F238E27FC236}">
                  <a16:creationId xmlns:a16="http://schemas.microsoft.com/office/drawing/2014/main" id="{AFC9C1FD-0B06-41C3-84B5-0BF3A0C829BF}"/>
                </a:ext>
              </a:extLst>
            </p:cNvPr>
            <p:cNvGrpSpPr/>
            <p:nvPr/>
          </p:nvGrpSpPr>
          <p:grpSpPr>
            <a:xfrm>
              <a:off x="4083837" y="2553181"/>
              <a:ext cx="1671753" cy="997888"/>
              <a:chOff x="2917081" y="2579702"/>
              <a:chExt cx="1671753" cy="997888"/>
            </a:xfrm>
          </p:grpSpPr>
          <p:sp>
            <p:nvSpPr>
              <p:cNvPr id="15" name="Rectangle 14">
                <a:extLst>
                  <a:ext uri="{FF2B5EF4-FFF2-40B4-BE49-F238E27FC236}">
                    <a16:creationId xmlns:a16="http://schemas.microsoft.com/office/drawing/2014/main" id="{168CCF66-C16E-4C8A-89B7-C546E2B8467C}"/>
                  </a:ext>
                </a:extLst>
              </p:cNvPr>
              <p:cNvSpPr/>
              <p:nvPr/>
            </p:nvSpPr>
            <p:spPr bwMode="auto">
              <a:xfrm>
                <a:off x="2917081" y="2679683"/>
                <a:ext cx="1440113" cy="89790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1350" dirty="0">
                    <a:solidFill>
                      <a:schemeClr val="tx1">
                        <a:lumMod val="65000"/>
                        <a:lumOff val="35000"/>
                      </a:schemeClr>
                    </a:solidFill>
                    <a:ea typeface="Segoe UI" pitchFamily="34" charset="0"/>
                    <a:cs typeface="Segoe UI" pitchFamily="34" charset="0"/>
                  </a:rPr>
                  <a:t>Azure </a:t>
                </a:r>
                <a:br>
                  <a:rPr lang="en-US" sz="1350" dirty="0">
                    <a:solidFill>
                      <a:schemeClr val="tx1">
                        <a:lumMod val="65000"/>
                        <a:lumOff val="35000"/>
                      </a:schemeClr>
                    </a:solidFill>
                    <a:ea typeface="Segoe UI" pitchFamily="34" charset="0"/>
                    <a:cs typeface="Segoe UI" pitchFamily="34" charset="0"/>
                  </a:rPr>
                </a:br>
                <a:r>
                  <a:rPr lang="en-US" sz="1350" dirty="0">
                    <a:solidFill>
                      <a:schemeClr val="tx1">
                        <a:lumMod val="65000"/>
                        <a:lumOff val="35000"/>
                      </a:schemeClr>
                    </a:solidFill>
                    <a:ea typeface="Segoe UI" pitchFamily="34" charset="0"/>
                    <a:cs typeface="Segoe UI" pitchFamily="34" charset="0"/>
                  </a:rPr>
                  <a:t>Active Directory</a:t>
                </a:r>
              </a:p>
            </p:txBody>
          </p:sp>
          <p:pic>
            <p:nvPicPr>
              <p:cNvPr id="16" name="Picture 15">
                <a:extLst>
                  <a:ext uri="{FF2B5EF4-FFF2-40B4-BE49-F238E27FC236}">
                    <a16:creationId xmlns:a16="http://schemas.microsoft.com/office/drawing/2014/main" id="{1F461ED0-D2DB-4570-A201-6A076B3A1579}"/>
                  </a:ext>
                </a:extLst>
              </p:cNvPr>
              <p:cNvPicPr>
                <a:picLocks noChangeAspect="1"/>
              </p:cNvPicPr>
              <p:nvPr/>
            </p:nvPicPr>
            <p:blipFill>
              <a:blip r:embed="rId5"/>
              <a:stretch>
                <a:fillRect/>
              </a:stretch>
            </p:blipFill>
            <p:spPr>
              <a:xfrm>
                <a:off x="4168338" y="2579702"/>
                <a:ext cx="420496" cy="432326"/>
              </a:xfrm>
              <a:prstGeom prst="rect">
                <a:avLst/>
              </a:prstGeom>
            </p:spPr>
          </p:pic>
        </p:grpSp>
        <p:pic>
          <p:nvPicPr>
            <p:cNvPr id="14" name="Picture 13">
              <a:extLst>
                <a:ext uri="{FF2B5EF4-FFF2-40B4-BE49-F238E27FC236}">
                  <a16:creationId xmlns:a16="http://schemas.microsoft.com/office/drawing/2014/main" id="{F6D05C21-E75B-42C6-B86C-C664232E9680}"/>
                </a:ext>
              </a:extLst>
            </p:cNvPr>
            <p:cNvPicPr>
              <a:picLocks noChangeAspect="1"/>
            </p:cNvPicPr>
            <p:nvPr/>
          </p:nvPicPr>
          <p:blipFill>
            <a:blip r:embed="rId6"/>
            <a:stretch>
              <a:fillRect/>
            </a:stretch>
          </p:blipFill>
          <p:spPr>
            <a:xfrm>
              <a:off x="5091743" y="2956612"/>
              <a:ext cx="634048" cy="774747"/>
            </a:xfrm>
            <a:prstGeom prst="rect">
              <a:avLst/>
            </a:prstGeom>
          </p:spPr>
        </p:pic>
      </p:grpSp>
      <p:cxnSp>
        <p:nvCxnSpPr>
          <p:cNvPr id="17" name="Straight Arrow Connector 16">
            <a:extLst>
              <a:ext uri="{FF2B5EF4-FFF2-40B4-BE49-F238E27FC236}">
                <a16:creationId xmlns:a16="http://schemas.microsoft.com/office/drawing/2014/main" id="{AC4E56CE-99CF-4E82-8B6B-FBBC366842D2}"/>
              </a:ext>
            </a:extLst>
          </p:cNvPr>
          <p:cNvCxnSpPr/>
          <p:nvPr/>
        </p:nvCxnSpPr>
        <p:spPr>
          <a:xfrm>
            <a:off x="3789966" y="2167193"/>
            <a:ext cx="0" cy="993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2FF1EC-4C63-460F-85A5-1C6630479167}"/>
              </a:ext>
            </a:extLst>
          </p:cNvPr>
          <p:cNvSpPr txBox="1"/>
          <p:nvPr/>
        </p:nvSpPr>
        <p:spPr>
          <a:xfrm rot="5400000">
            <a:off x="3228640" y="2687374"/>
            <a:ext cx="1294280" cy="253916"/>
          </a:xfrm>
          <a:prstGeom prst="rect">
            <a:avLst/>
          </a:prstGeom>
          <a:noFill/>
        </p:spPr>
        <p:txBody>
          <a:bodyPr wrap="square" rtlCol="0">
            <a:spAutoFit/>
          </a:bodyPr>
          <a:lstStyle/>
          <a:p>
            <a:r>
              <a:rPr lang="en-US" sz="1050" dirty="0"/>
              <a:t>OAuth 2.0 Flow</a:t>
            </a:r>
            <a:endParaRPr lang="it-IT" sz="1050" dirty="0"/>
          </a:p>
        </p:txBody>
      </p:sp>
      <p:cxnSp>
        <p:nvCxnSpPr>
          <p:cNvPr id="19" name="Straight Arrow Connector 18">
            <a:extLst>
              <a:ext uri="{FF2B5EF4-FFF2-40B4-BE49-F238E27FC236}">
                <a16:creationId xmlns:a16="http://schemas.microsoft.com/office/drawing/2014/main" id="{49163800-7FE9-4300-9F54-358238D38605}"/>
              </a:ext>
            </a:extLst>
          </p:cNvPr>
          <p:cNvCxnSpPr/>
          <p:nvPr/>
        </p:nvCxnSpPr>
        <p:spPr>
          <a:xfrm>
            <a:off x="4233719" y="2177821"/>
            <a:ext cx="0" cy="993393"/>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9F7FC2C-61BF-4F35-B4A1-A7EB202C75C9}"/>
              </a:ext>
            </a:extLst>
          </p:cNvPr>
          <p:cNvSpPr txBox="1"/>
          <p:nvPr/>
        </p:nvSpPr>
        <p:spPr>
          <a:xfrm rot="5400000">
            <a:off x="3744723" y="2617211"/>
            <a:ext cx="1294280" cy="415498"/>
          </a:xfrm>
          <a:prstGeom prst="rect">
            <a:avLst/>
          </a:prstGeom>
          <a:noFill/>
        </p:spPr>
        <p:txBody>
          <a:bodyPr wrap="square" rtlCol="0">
            <a:spAutoFit/>
          </a:bodyPr>
          <a:lstStyle/>
          <a:p>
            <a:r>
              <a:rPr lang="en-US" sz="1050" dirty="0"/>
              <a:t>Access Token + Refresh Token</a:t>
            </a:r>
            <a:endParaRPr lang="it-IT" sz="1050" dirty="0"/>
          </a:p>
        </p:txBody>
      </p:sp>
      <p:cxnSp>
        <p:nvCxnSpPr>
          <p:cNvPr id="21" name="Straight Arrow Connector 20">
            <a:extLst>
              <a:ext uri="{FF2B5EF4-FFF2-40B4-BE49-F238E27FC236}">
                <a16:creationId xmlns:a16="http://schemas.microsoft.com/office/drawing/2014/main" id="{D83E4B03-72E8-4CFB-A60E-7EB76272316B}"/>
              </a:ext>
            </a:extLst>
          </p:cNvPr>
          <p:cNvCxnSpPr>
            <a:cxnSpLocks/>
          </p:cNvCxnSpPr>
          <p:nvPr/>
        </p:nvCxnSpPr>
        <p:spPr>
          <a:xfrm>
            <a:off x="4805433" y="2177820"/>
            <a:ext cx="863344" cy="106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B7272D-77FA-424B-8C1B-0893CE6C834A}"/>
              </a:ext>
            </a:extLst>
          </p:cNvPr>
          <p:cNvSpPr txBox="1"/>
          <p:nvPr/>
        </p:nvSpPr>
        <p:spPr>
          <a:xfrm rot="3044520">
            <a:off x="4841414" y="2285699"/>
            <a:ext cx="1294280" cy="577081"/>
          </a:xfrm>
          <a:prstGeom prst="rect">
            <a:avLst/>
          </a:prstGeom>
          <a:noFill/>
        </p:spPr>
        <p:txBody>
          <a:bodyPr wrap="square" rtlCol="0">
            <a:spAutoFit/>
          </a:bodyPr>
          <a:lstStyle/>
          <a:p>
            <a:pPr algn="ctr"/>
            <a:r>
              <a:rPr lang="en-US" sz="1050" dirty="0"/>
              <a:t>Store Refresh Token (encrypted and with expire policy)</a:t>
            </a:r>
            <a:endParaRPr lang="it-IT" sz="1050" dirty="0"/>
          </a:p>
        </p:txBody>
      </p:sp>
      <p:cxnSp>
        <p:nvCxnSpPr>
          <p:cNvPr id="23" name="Straight Arrow Connector 22">
            <a:extLst>
              <a:ext uri="{FF2B5EF4-FFF2-40B4-BE49-F238E27FC236}">
                <a16:creationId xmlns:a16="http://schemas.microsoft.com/office/drawing/2014/main" id="{AF2114E8-186E-421C-8872-1A0FB1B3979A}"/>
              </a:ext>
            </a:extLst>
          </p:cNvPr>
          <p:cNvCxnSpPr>
            <a:cxnSpLocks/>
          </p:cNvCxnSpPr>
          <p:nvPr/>
        </p:nvCxnSpPr>
        <p:spPr>
          <a:xfrm>
            <a:off x="8483256" y="1966547"/>
            <a:ext cx="926566" cy="574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189E85-35B9-4A77-9346-565932805826}"/>
              </a:ext>
            </a:extLst>
          </p:cNvPr>
          <p:cNvSpPr txBox="1"/>
          <p:nvPr/>
        </p:nvSpPr>
        <p:spPr>
          <a:xfrm>
            <a:off x="8946540" y="1767795"/>
            <a:ext cx="1377775" cy="577081"/>
          </a:xfrm>
          <a:prstGeom prst="rect">
            <a:avLst/>
          </a:prstGeom>
          <a:noFill/>
        </p:spPr>
        <p:txBody>
          <a:bodyPr wrap="square" rtlCol="0">
            <a:spAutoFit/>
          </a:bodyPr>
          <a:lstStyle/>
          <a:p>
            <a:pPr algn="ctr"/>
            <a:r>
              <a:rPr lang="en-US" sz="1050" dirty="0"/>
              <a:t>Create/Update Main Site Collections</a:t>
            </a:r>
            <a:br>
              <a:rPr lang="en-US" sz="1050" dirty="0"/>
            </a:br>
            <a:r>
              <a:rPr lang="en-US" sz="1050" dirty="0"/>
              <a:t>with PnP Templates</a:t>
            </a:r>
            <a:endParaRPr lang="it-IT" sz="1050" dirty="0"/>
          </a:p>
        </p:txBody>
      </p:sp>
      <p:grpSp>
        <p:nvGrpSpPr>
          <p:cNvPr id="25" name="Group 24">
            <a:extLst>
              <a:ext uri="{FF2B5EF4-FFF2-40B4-BE49-F238E27FC236}">
                <a16:creationId xmlns:a16="http://schemas.microsoft.com/office/drawing/2014/main" id="{E737D828-EAF3-4FD8-B883-8CA1991AD46C}"/>
              </a:ext>
            </a:extLst>
          </p:cNvPr>
          <p:cNvGrpSpPr/>
          <p:nvPr/>
        </p:nvGrpSpPr>
        <p:grpSpPr>
          <a:xfrm>
            <a:off x="9121113" y="3682293"/>
            <a:ext cx="1030442" cy="1244447"/>
            <a:chOff x="7970120" y="2117883"/>
            <a:chExt cx="1373922" cy="1659263"/>
          </a:xfrm>
        </p:grpSpPr>
        <p:pic>
          <p:nvPicPr>
            <p:cNvPr id="26" name="Picture 25">
              <a:extLst>
                <a:ext uri="{FF2B5EF4-FFF2-40B4-BE49-F238E27FC236}">
                  <a16:creationId xmlns:a16="http://schemas.microsoft.com/office/drawing/2014/main" id="{06E3E77B-E9E0-4239-A7E2-405528956C48}"/>
                </a:ext>
              </a:extLst>
            </p:cNvPr>
            <p:cNvPicPr>
              <a:picLocks noChangeAspect="1"/>
            </p:cNvPicPr>
            <p:nvPr/>
          </p:nvPicPr>
          <p:blipFill>
            <a:blip r:embed="rId7"/>
            <a:stretch>
              <a:fillRect/>
            </a:stretch>
          </p:blipFill>
          <p:spPr>
            <a:xfrm>
              <a:off x="8355065" y="2117883"/>
              <a:ext cx="903825" cy="876960"/>
            </a:xfrm>
            <a:prstGeom prst="rect">
              <a:avLst/>
            </a:prstGeom>
          </p:spPr>
        </p:pic>
        <p:sp>
          <p:nvSpPr>
            <p:cNvPr id="27" name="TextBox 26">
              <a:extLst>
                <a:ext uri="{FF2B5EF4-FFF2-40B4-BE49-F238E27FC236}">
                  <a16:creationId xmlns:a16="http://schemas.microsoft.com/office/drawing/2014/main" id="{9D894D7E-BE8B-4C9B-8299-C910BD5EAEE5}"/>
                </a:ext>
              </a:extLst>
            </p:cNvPr>
            <p:cNvSpPr txBox="1"/>
            <p:nvPr/>
          </p:nvSpPr>
          <p:spPr>
            <a:xfrm>
              <a:off x="7970120" y="3053871"/>
              <a:ext cx="1373922" cy="723275"/>
            </a:xfrm>
            <a:prstGeom prst="rect">
              <a:avLst/>
            </a:prstGeom>
            <a:noFill/>
          </p:spPr>
          <p:txBody>
            <a:bodyPr wrap="square" rtlCol="0">
              <a:spAutoFit/>
            </a:bodyPr>
            <a:lstStyle/>
            <a:p>
              <a:pPr algn="ctr"/>
              <a:r>
                <a:rPr lang="en-US" sz="1050" dirty="0"/>
                <a:t>Main Site Collections </a:t>
              </a:r>
              <a:r>
                <a:rPr lang="en-US" sz="825" dirty="0"/>
                <a:t>(Modern Sites)</a:t>
              </a:r>
              <a:endParaRPr lang="it-IT" sz="825" dirty="0"/>
            </a:p>
          </p:txBody>
        </p:sp>
      </p:grpSp>
      <p:cxnSp>
        <p:nvCxnSpPr>
          <p:cNvPr id="28" name="Straight Arrow Connector 27">
            <a:extLst>
              <a:ext uri="{FF2B5EF4-FFF2-40B4-BE49-F238E27FC236}">
                <a16:creationId xmlns:a16="http://schemas.microsoft.com/office/drawing/2014/main" id="{3A31904C-C408-4A07-9E8D-CD5BD8CE18AA}"/>
              </a:ext>
            </a:extLst>
          </p:cNvPr>
          <p:cNvCxnSpPr>
            <a:cxnSpLocks/>
          </p:cNvCxnSpPr>
          <p:nvPr/>
        </p:nvCxnSpPr>
        <p:spPr>
          <a:xfrm>
            <a:off x="9541266" y="3107290"/>
            <a:ext cx="0" cy="534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C0C0FA99-9F75-44CE-8C59-937EC66FD6A1}"/>
              </a:ext>
            </a:extLst>
          </p:cNvPr>
          <p:cNvGrpSpPr/>
          <p:nvPr/>
        </p:nvGrpSpPr>
        <p:grpSpPr>
          <a:xfrm>
            <a:off x="5695249" y="1505717"/>
            <a:ext cx="1122887" cy="792920"/>
            <a:chOff x="7465491" y="5209929"/>
            <a:chExt cx="1746418" cy="1114521"/>
          </a:xfrm>
        </p:grpSpPr>
        <p:grpSp>
          <p:nvGrpSpPr>
            <p:cNvPr id="30" name="Group 29">
              <a:extLst>
                <a:ext uri="{FF2B5EF4-FFF2-40B4-BE49-F238E27FC236}">
                  <a16:creationId xmlns:a16="http://schemas.microsoft.com/office/drawing/2014/main" id="{E582EE9E-8040-4E8A-A491-5359D8836DE6}"/>
                </a:ext>
              </a:extLst>
            </p:cNvPr>
            <p:cNvGrpSpPr/>
            <p:nvPr/>
          </p:nvGrpSpPr>
          <p:grpSpPr>
            <a:xfrm>
              <a:off x="7465491" y="5209929"/>
              <a:ext cx="1746418" cy="825548"/>
              <a:chOff x="5427988" y="5181081"/>
              <a:chExt cx="1746418" cy="825548"/>
            </a:xfrm>
          </p:grpSpPr>
          <p:sp>
            <p:nvSpPr>
              <p:cNvPr id="32" name="Rectangle 31">
                <a:extLst>
                  <a:ext uri="{FF2B5EF4-FFF2-40B4-BE49-F238E27FC236}">
                    <a16:creationId xmlns:a16="http://schemas.microsoft.com/office/drawing/2014/main" id="{205D3E7C-01B4-4D2B-9CEA-8B15FC6B77B3}"/>
                  </a:ext>
                </a:extLst>
              </p:cNvPr>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3616" tIns="33616" rIns="33616" bIns="33616" numCol="1" spcCol="0" rtlCol="0" fromWordArt="0" anchor="t" anchorCtr="0" forceAA="0" compatLnSpc="1">
                <a:prstTxWarp prst="textNoShape">
                  <a:avLst/>
                </a:prstTxWarp>
                <a:noAutofit/>
              </a:bodyPr>
              <a:lstStyle/>
              <a:p>
                <a:pPr defTabSz="672068" fontAlgn="base">
                  <a:spcBef>
                    <a:spcPct val="0"/>
                  </a:spcBef>
                  <a:spcAft>
                    <a:spcPct val="0"/>
                  </a:spcAft>
                </a:pPr>
                <a:r>
                  <a:rPr lang="en-US" sz="1176" dirty="0" err="1">
                    <a:solidFill>
                      <a:schemeClr val="tx1">
                        <a:lumMod val="65000"/>
                        <a:lumOff val="35000"/>
                      </a:schemeClr>
                    </a:solidFill>
                    <a:ea typeface="Segoe UI" pitchFamily="34" charset="0"/>
                    <a:cs typeface="Segoe UI" pitchFamily="34" charset="0"/>
                  </a:rPr>
                  <a:t>ServiceBus</a:t>
                </a:r>
                <a:endParaRPr lang="en-US" sz="1176" dirty="0">
                  <a:solidFill>
                    <a:schemeClr val="tx1">
                      <a:lumMod val="65000"/>
                      <a:lumOff val="35000"/>
                    </a:schemeClr>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BD1E929-41E3-4F57-BE94-55FA70790AB1}"/>
                  </a:ext>
                </a:extLst>
              </p:cNvPr>
              <p:cNvPicPr>
                <a:picLocks noChangeAspect="1"/>
              </p:cNvPicPr>
              <p:nvPr/>
            </p:nvPicPr>
            <p:blipFill>
              <a:blip r:embed="rId5"/>
              <a:stretch>
                <a:fillRect/>
              </a:stretch>
            </p:blipFill>
            <p:spPr>
              <a:xfrm>
                <a:off x="6753910" y="5189567"/>
                <a:ext cx="420496" cy="432326"/>
              </a:xfrm>
              <a:prstGeom prst="rect">
                <a:avLst/>
              </a:prstGeom>
            </p:spPr>
          </p:pic>
        </p:grpSp>
        <p:pic>
          <p:nvPicPr>
            <p:cNvPr id="31" name="Picture 30">
              <a:extLst>
                <a:ext uri="{FF2B5EF4-FFF2-40B4-BE49-F238E27FC236}">
                  <a16:creationId xmlns:a16="http://schemas.microsoft.com/office/drawing/2014/main" id="{B0A5A4EA-A2B0-491D-8E35-22AAF8C05AC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077315" y="5531009"/>
              <a:ext cx="877946" cy="793441"/>
            </a:xfrm>
            <a:prstGeom prst="rect">
              <a:avLst/>
            </a:prstGeom>
          </p:spPr>
        </p:pic>
      </p:grpSp>
      <p:grpSp>
        <p:nvGrpSpPr>
          <p:cNvPr id="34" name="Group 33">
            <a:extLst>
              <a:ext uri="{FF2B5EF4-FFF2-40B4-BE49-F238E27FC236}">
                <a16:creationId xmlns:a16="http://schemas.microsoft.com/office/drawing/2014/main" id="{CB91BA6A-F01D-41CE-AB8B-AA2ED9510CC6}"/>
              </a:ext>
            </a:extLst>
          </p:cNvPr>
          <p:cNvGrpSpPr/>
          <p:nvPr/>
        </p:nvGrpSpPr>
        <p:grpSpPr>
          <a:xfrm>
            <a:off x="7437146" y="1513776"/>
            <a:ext cx="1104479" cy="849098"/>
            <a:chOff x="6403892" y="1804412"/>
            <a:chExt cx="1472638" cy="1132130"/>
          </a:xfrm>
        </p:grpSpPr>
        <p:grpSp>
          <p:nvGrpSpPr>
            <p:cNvPr id="35" name="Group 34">
              <a:extLst>
                <a:ext uri="{FF2B5EF4-FFF2-40B4-BE49-F238E27FC236}">
                  <a16:creationId xmlns:a16="http://schemas.microsoft.com/office/drawing/2014/main" id="{F3F37965-27E9-4DC9-B624-1528A2C18BD9}"/>
                </a:ext>
              </a:extLst>
            </p:cNvPr>
            <p:cNvGrpSpPr/>
            <p:nvPr/>
          </p:nvGrpSpPr>
          <p:grpSpPr>
            <a:xfrm>
              <a:off x="6403892" y="1819501"/>
              <a:ext cx="1285753" cy="1117041"/>
              <a:chOff x="5647357" y="5181081"/>
              <a:chExt cx="1285753" cy="1117041"/>
            </a:xfrm>
          </p:grpSpPr>
          <p:sp>
            <p:nvSpPr>
              <p:cNvPr id="37" name="Rectangle 36">
                <a:extLst>
                  <a:ext uri="{FF2B5EF4-FFF2-40B4-BE49-F238E27FC236}">
                    <a16:creationId xmlns:a16="http://schemas.microsoft.com/office/drawing/2014/main" id="{D1339EBF-06AD-4A9A-94B2-B6850A0744AF}"/>
                  </a:ext>
                </a:extLst>
              </p:cNvPr>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1200" dirty="0" err="1">
                    <a:solidFill>
                      <a:schemeClr val="tx1">
                        <a:lumMod val="65000"/>
                        <a:lumOff val="35000"/>
                      </a:schemeClr>
                    </a:solidFill>
                    <a:ea typeface="Segoe UI" pitchFamily="34" charset="0"/>
                    <a:cs typeface="Segoe UI" pitchFamily="34" charset="0"/>
                  </a:rPr>
                  <a:t>WebJob</a:t>
                </a:r>
                <a:endParaRPr lang="en-US" sz="1200" dirty="0">
                  <a:solidFill>
                    <a:schemeClr val="tx1">
                      <a:lumMod val="65000"/>
                      <a:lumOff val="35000"/>
                    </a:schemeClr>
                  </a:solidFill>
                  <a:ea typeface="Segoe UI" pitchFamily="34" charset="0"/>
                  <a:cs typeface="Segoe UI" pitchFamily="34" charset="0"/>
                </a:endParaRPr>
              </a:p>
            </p:txBody>
          </p:sp>
          <p:pic>
            <p:nvPicPr>
              <p:cNvPr id="38" name="Picture 37">
                <a:extLst>
                  <a:ext uri="{FF2B5EF4-FFF2-40B4-BE49-F238E27FC236}">
                    <a16:creationId xmlns:a16="http://schemas.microsoft.com/office/drawing/2014/main" id="{A6613D21-2A4A-4829-9D19-FDFD3E21C047}"/>
                  </a:ext>
                </a:extLst>
              </p:cNvPr>
              <p:cNvPicPr>
                <a:picLocks noChangeAspect="1"/>
              </p:cNvPicPr>
              <p:nvPr/>
            </p:nvPicPr>
            <p:blipFill>
              <a:blip r:embed="rId10"/>
              <a:stretch>
                <a:fillRect/>
              </a:stretch>
            </p:blipFill>
            <p:spPr>
              <a:xfrm>
                <a:off x="6173273" y="5504682"/>
                <a:ext cx="730013" cy="793440"/>
              </a:xfrm>
              <a:prstGeom prst="rect">
                <a:avLst/>
              </a:prstGeom>
            </p:spPr>
          </p:pic>
        </p:grpSp>
        <p:pic>
          <p:nvPicPr>
            <p:cNvPr id="36" name="Picture 35">
              <a:extLst>
                <a:ext uri="{FF2B5EF4-FFF2-40B4-BE49-F238E27FC236}">
                  <a16:creationId xmlns:a16="http://schemas.microsoft.com/office/drawing/2014/main" id="{78F19829-A6C1-4097-AFC3-2480C4B1B6E3}"/>
                </a:ext>
              </a:extLst>
            </p:cNvPr>
            <p:cNvPicPr>
              <a:picLocks noChangeAspect="1"/>
            </p:cNvPicPr>
            <p:nvPr/>
          </p:nvPicPr>
          <p:blipFill>
            <a:blip r:embed="rId5"/>
            <a:stretch>
              <a:fillRect/>
            </a:stretch>
          </p:blipFill>
          <p:spPr>
            <a:xfrm>
              <a:off x="7516044" y="1804412"/>
              <a:ext cx="360486" cy="410101"/>
            </a:xfrm>
            <a:prstGeom prst="rect">
              <a:avLst/>
            </a:prstGeom>
          </p:spPr>
        </p:pic>
      </p:grpSp>
      <p:cxnSp>
        <p:nvCxnSpPr>
          <p:cNvPr id="39" name="Straight Arrow Connector 38">
            <a:extLst>
              <a:ext uri="{FF2B5EF4-FFF2-40B4-BE49-F238E27FC236}">
                <a16:creationId xmlns:a16="http://schemas.microsoft.com/office/drawing/2014/main" id="{2D8458B6-347F-41E1-9DFB-45E20737EAE8}"/>
              </a:ext>
            </a:extLst>
          </p:cNvPr>
          <p:cNvCxnSpPr>
            <a:cxnSpLocks/>
          </p:cNvCxnSpPr>
          <p:nvPr/>
        </p:nvCxnSpPr>
        <p:spPr>
          <a:xfrm>
            <a:off x="4956528" y="1802494"/>
            <a:ext cx="686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AE6B633-2143-46A5-945C-FC59AB7AC8ED}"/>
              </a:ext>
            </a:extLst>
          </p:cNvPr>
          <p:cNvCxnSpPr>
            <a:cxnSpLocks/>
          </p:cNvCxnSpPr>
          <p:nvPr/>
        </p:nvCxnSpPr>
        <p:spPr>
          <a:xfrm>
            <a:off x="6698743" y="1809555"/>
            <a:ext cx="686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DD14AF69-CDA1-4A13-87C1-313C91C7B4C9}"/>
              </a:ext>
            </a:extLst>
          </p:cNvPr>
          <p:cNvGrpSpPr/>
          <p:nvPr/>
        </p:nvGrpSpPr>
        <p:grpSpPr>
          <a:xfrm>
            <a:off x="5329623" y="3286684"/>
            <a:ext cx="1369122" cy="770217"/>
            <a:chOff x="4580567" y="3573797"/>
            <a:chExt cx="1825495" cy="1026956"/>
          </a:xfrm>
        </p:grpSpPr>
        <p:grpSp>
          <p:nvGrpSpPr>
            <p:cNvPr id="42" name="Group 41">
              <a:extLst>
                <a:ext uri="{FF2B5EF4-FFF2-40B4-BE49-F238E27FC236}">
                  <a16:creationId xmlns:a16="http://schemas.microsoft.com/office/drawing/2014/main" id="{6EABE6EC-E03B-4B69-B2A7-E5C359C7749F}"/>
                </a:ext>
              </a:extLst>
            </p:cNvPr>
            <p:cNvGrpSpPr/>
            <p:nvPr/>
          </p:nvGrpSpPr>
          <p:grpSpPr>
            <a:xfrm>
              <a:off x="4580567" y="3573797"/>
              <a:ext cx="1825495" cy="1026956"/>
              <a:chOff x="7066818" y="2726778"/>
              <a:chExt cx="1825495" cy="1026956"/>
            </a:xfrm>
          </p:grpSpPr>
          <p:sp>
            <p:nvSpPr>
              <p:cNvPr id="44" name="Rectangle 43">
                <a:extLst>
                  <a:ext uri="{FF2B5EF4-FFF2-40B4-BE49-F238E27FC236}">
                    <a16:creationId xmlns:a16="http://schemas.microsoft.com/office/drawing/2014/main" id="{DE9C2012-2007-4547-8702-0B3172C27053}"/>
                  </a:ext>
                </a:extLst>
              </p:cNvPr>
              <p:cNvSpPr/>
              <p:nvPr/>
            </p:nvSpPr>
            <p:spPr bwMode="auto">
              <a:xfrm>
                <a:off x="7066818" y="2726778"/>
                <a:ext cx="1560153" cy="1026956"/>
              </a:xfrm>
              <a:prstGeom prst="rect">
                <a:avLst/>
              </a:prstGeom>
              <a:solidFill>
                <a:schemeClr val="bg2">
                  <a:lumMod val="20000"/>
                  <a:lumOff val="80000"/>
                  <a:alpha val="75000"/>
                </a:schemeClr>
              </a:solid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1050" dirty="0">
                    <a:solidFill>
                      <a:schemeClr val="tx1">
                        <a:lumMod val="65000"/>
                        <a:lumOff val="35000"/>
                      </a:schemeClr>
                    </a:solidFill>
                    <a:ea typeface="Segoe UI" pitchFamily="34" charset="0"/>
                    <a:cs typeface="Segoe UI" pitchFamily="34" charset="0"/>
                  </a:rPr>
                  <a:t>SQL Azure Database</a:t>
                </a:r>
              </a:p>
            </p:txBody>
          </p:sp>
          <p:pic>
            <p:nvPicPr>
              <p:cNvPr id="45" name="Picture 44">
                <a:extLst>
                  <a:ext uri="{FF2B5EF4-FFF2-40B4-BE49-F238E27FC236}">
                    <a16:creationId xmlns:a16="http://schemas.microsoft.com/office/drawing/2014/main" id="{06C5127E-B3EB-4C2A-A9FE-4A9617254E77}"/>
                  </a:ext>
                </a:extLst>
              </p:cNvPr>
              <p:cNvPicPr>
                <a:picLocks noChangeAspect="1"/>
              </p:cNvPicPr>
              <p:nvPr/>
            </p:nvPicPr>
            <p:blipFill>
              <a:blip r:embed="rId11"/>
              <a:stretch>
                <a:fillRect/>
              </a:stretch>
            </p:blipFill>
            <p:spPr>
              <a:xfrm>
                <a:off x="8377827" y="3192050"/>
                <a:ext cx="514485" cy="528960"/>
              </a:xfrm>
              <a:prstGeom prst="rect">
                <a:avLst/>
              </a:prstGeom>
            </p:spPr>
          </p:pic>
        </p:grpSp>
        <p:pic>
          <p:nvPicPr>
            <p:cNvPr id="43" name="Picture 42">
              <a:extLst>
                <a:ext uri="{FF2B5EF4-FFF2-40B4-BE49-F238E27FC236}">
                  <a16:creationId xmlns:a16="http://schemas.microsoft.com/office/drawing/2014/main" id="{8BFDC185-AAA5-4F06-8E53-8682546DEDAB}"/>
                </a:ext>
              </a:extLst>
            </p:cNvPr>
            <p:cNvPicPr>
              <a:picLocks noChangeAspect="1"/>
            </p:cNvPicPr>
            <p:nvPr/>
          </p:nvPicPr>
          <p:blipFill rotWithShape="1">
            <a:blip r:embed="rId12">
              <a:extLst>
                <a:ext uri="{28A0092B-C50C-407E-A947-70E740481C1C}">
                  <a14:useLocalDpi xmlns:a14="http://schemas.microsoft.com/office/drawing/2010/main" val="0"/>
                </a:ext>
              </a:extLst>
            </a:blip>
            <a:srcRect l="29450" r="27723"/>
            <a:stretch/>
          </p:blipFill>
          <p:spPr>
            <a:xfrm>
              <a:off x="4756264" y="3886201"/>
              <a:ext cx="429346" cy="579149"/>
            </a:xfrm>
            <a:prstGeom prst="rect">
              <a:avLst/>
            </a:prstGeom>
          </p:spPr>
        </p:pic>
      </p:grpSp>
      <p:cxnSp>
        <p:nvCxnSpPr>
          <p:cNvPr id="46" name="Straight Arrow Connector 45">
            <a:extLst>
              <a:ext uri="{FF2B5EF4-FFF2-40B4-BE49-F238E27FC236}">
                <a16:creationId xmlns:a16="http://schemas.microsoft.com/office/drawing/2014/main" id="{4BCD9570-545F-4FB6-A88C-6A4CFCA8CC27}"/>
              </a:ext>
            </a:extLst>
          </p:cNvPr>
          <p:cNvCxnSpPr>
            <a:cxnSpLocks/>
          </p:cNvCxnSpPr>
          <p:nvPr/>
        </p:nvCxnSpPr>
        <p:spPr>
          <a:xfrm rot="15414602">
            <a:off x="6580981" y="2212779"/>
            <a:ext cx="863344" cy="106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3963A1E-C4D7-48CF-A46E-8C5AA190E316}"/>
              </a:ext>
            </a:extLst>
          </p:cNvPr>
          <p:cNvSpPr txBox="1"/>
          <p:nvPr/>
        </p:nvSpPr>
        <p:spPr>
          <a:xfrm rot="18459122">
            <a:off x="6479939" y="2755093"/>
            <a:ext cx="1294280" cy="253916"/>
          </a:xfrm>
          <a:prstGeom prst="rect">
            <a:avLst/>
          </a:prstGeom>
          <a:noFill/>
        </p:spPr>
        <p:txBody>
          <a:bodyPr wrap="square" rtlCol="0">
            <a:spAutoFit/>
          </a:bodyPr>
          <a:lstStyle/>
          <a:p>
            <a:pPr algn="ctr"/>
            <a:r>
              <a:rPr lang="en-US" sz="1050" dirty="0"/>
              <a:t>Read Refresh Token</a:t>
            </a:r>
            <a:endParaRPr lang="it-IT" sz="1050" dirty="0"/>
          </a:p>
        </p:txBody>
      </p:sp>
      <p:cxnSp>
        <p:nvCxnSpPr>
          <p:cNvPr id="48" name="Connector: Curved 47">
            <a:extLst>
              <a:ext uri="{FF2B5EF4-FFF2-40B4-BE49-F238E27FC236}">
                <a16:creationId xmlns:a16="http://schemas.microsoft.com/office/drawing/2014/main" id="{73BCC602-C751-49F0-B155-E65B253FF371}"/>
              </a:ext>
            </a:extLst>
          </p:cNvPr>
          <p:cNvCxnSpPr>
            <a:cxnSpLocks/>
            <a:stCxn id="38" idx="2"/>
            <a:endCxn id="15" idx="2"/>
          </p:cNvCxnSpPr>
          <p:nvPr/>
        </p:nvCxnSpPr>
        <p:spPr>
          <a:xfrm rot="5400000">
            <a:off x="5312579" y="1167354"/>
            <a:ext cx="1597239" cy="3988280"/>
          </a:xfrm>
          <a:prstGeom prst="curvedConnector3">
            <a:avLst>
              <a:gd name="adj1" fmla="val 1703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5DE8CBF-9687-4134-8AA9-7743DD7D44A1}"/>
              </a:ext>
            </a:extLst>
          </p:cNvPr>
          <p:cNvSpPr txBox="1"/>
          <p:nvPr/>
        </p:nvSpPr>
        <p:spPr>
          <a:xfrm>
            <a:off x="5351424" y="4392472"/>
            <a:ext cx="1377775" cy="577081"/>
          </a:xfrm>
          <a:prstGeom prst="rect">
            <a:avLst/>
          </a:prstGeom>
          <a:noFill/>
        </p:spPr>
        <p:txBody>
          <a:bodyPr wrap="square" rtlCol="0">
            <a:spAutoFit/>
          </a:bodyPr>
          <a:lstStyle/>
          <a:p>
            <a:pPr algn="ctr"/>
            <a:r>
              <a:rPr lang="en-US" sz="1050" dirty="0"/>
              <a:t>Get new </a:t>
            </a:r>
            <a:r>
              <a:rPr lang="en-US" sz="1050" dirty="0" err="1"/>
              <a:t>AccessToken</a:t>
            </a:r>
            <a:r>
              <a:rPr lang="en-US" sz="1050" dirty="0"/>
              <a:t> through </a:t>
            </a:r>
            <a:r>
              <a:rPr lang="en-US" sz="1050" dirty="0" err="1"/>
              <a:t>RefreshToken</a:t>
            </a:r>
            <a:endParaRPr lang="it-IT" sz="1050" dirty="0"/>
          </a:p>
        </p:txBody>
      </p:sp>
      <p:pic>
        <p:nvPicPr>
          <p:cNvPr id="50" name="Picture 2">
            <a:extLst>
              <a:ext uri="{FF2B5EF4-FFF2-40B4-BE49-F238E27FC236}">
                <a16:creationId xmlns:a16="http://schemas.microsoft.com/office/drawing/2014/main" id="{9778C221-6762-4D91-942B-6C0415E0557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7815877" y="4491406"/>
            <a:ext cx="728280" cy="72828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1DFAA571-82DE-4213-86AC-E51D2A28C0DB}"/>
              </a:ext>
            </a:extLst>
          </p:cNvPr>
          <p:cNvCxnSpPr>
            <a:cxnSpLocks/>
          </p:cNvCxnSpPr>
          <p:nvPr/>
        </p:nvCxnSpPr>
        <p:spPr>
          <a:xfrm rot="20765573">
            <a:off x="6863200" y="3821709"/>
            <a:ext cx="863344" cy="106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ED457C7-84DC-4B9D-9386-8BADD781D677}"/>
              </a:ext>
            </a:extLst>
          </p:cNvPr>
          <p:cNvSpPr txBox="1"/>
          <p:nvPr/>
        </p:nvSpPr>
        <p:spPr>
          <a:xfrm rot="2195030">
            <a:off x="6596637" y="4023587"/>
            <a:ext cx="1567972" cy="577081"/>
          </a:xfrm>
          <a:prstGeom prst="rect">
            <a:avLst/>
          </a:prstGeom>
          <a:noFill/>
        </p:spPr>
        <p:txBody>
          <a:bodyPr wrap="square" rtlCol="0">
            <a:spAutoFit/>
          </a:bodyPr>
          <a:lstStyle/>
          <a:p>
            <a:pPr algn="ctr"/>
            <a:r>
              <a:rPr lang="en-US" sz="1050" dirty="0"/>
              <a:t>Recycle the</a:t>
            </a:r>
            <a:br>
              <a:rPr lang="en-US" sz="1050" dirty="0"/>
            </a:br>
            <a:r>
              <a:rPr lang="en-US" sz="1050" dirty="0"/>
              <a:t>Refresh Token</a:t>
            </a:r>
            <a:br>
              <a:rPr lang="en-US" sz="1050" dirty="0"/>
            </a:br>
            <a:r>
              <a:rPr lang="en-US" sz="1050" dirty="0"/>
              <a:t>(with expire policy)</a:t>
            </a:r>
            <a:endParaRPr lang="it-IT" sz="1050" dirty="0"/>
          </a:p>
        </p:txBody>
      </p:sp>
      <p:grpSp>
        <p:nvGrpSpPr>
          <p:cNvPr id="53" name="Group 52">
            <a:extLst>
              <a:ext uri="{FF2B5EF4-FFF2-40B4-BE49-F238E27FC236}">
                <a16:creationId xmlns:a16="http://schemas.microsoft.com/office/drawing/2014/main" id="{FD6812A5-259A-475F-9456-F84B392C7983}"/>
              </a:ext>
            </a:extLst>
          </p:cNvPr>
          <p:cNvGrpSpPr/>
          <p:nvPr/>
        </p:nvGrpSpPr>
        <p:grpSpPr>
          <a:xfrm>
            <a:off x="10783358" y="429938"/>
            <a:ext cx="1253815" cy="830871"/>
            <a:chOff x="4083837" y="2553181"/>
            <a:chExt cx="1671753" cy="1107828"/>
          </a:xfrm>
        </p:grpSpPr>
        <p:grpSp>
          <p:nvGrpSpPr>
            <p:cNvPr id="54" name="Group 53">
              <a:extLst>
                <a:ext uri="{FF2B5EF4-FFF2-40B4-BE49-F238E27FC236}">
                  <a16:creationId xmlns:a16="http://schemas.microsoft.com/office/drawing/2014/main" id="{64D19EA3-4A6C-4269-9D6A-5AC72EFD2363}"/>
                </a:ext>
              </a:extLst>
            </p:cNvPr>
            <p:cNvGrpSpPr/>
            <p:nvPr/>
          </p:nvGrpSpPr>
          <p:grpSpPr>
            <a:xfrm>
              <a:off x="4083837" y="2553181"/>
              <a:ext cx="1671753" cy="997888"/>
              <a:chOff x="2917081" y="2579702"/>
              <a:chExt cx="1671753" cy="997888"/>
            </a:xfrm>
          </p:grpSpPr>
          <p:sp>
            <p:nvSpPr>
              <p:cNvPr id="56" name="Rectangle 55">
                <a:extLst>
                  <a:ext uri="{FF2B5EF4-FFF2-40B4-BE49-F238E27FC236}">
                    <a16:creationId xmlns:a16="http://schemas.microsoft.com/office/drawing/2014/main" id="{0DE8C8FE-323A-44D1-AAE5-5E1CB94F9E0E}"/>
                  </a:ext>
                </a:extLst>
              </p:cNvPr>
              <p:cNvSpPr/>
              <p:nvPr/>
            </p:nvSpPr>
            <p:spPr bwMode="auto">
              <a:xfrm>
                <a:off x="2917081" y="2679683"/>
                <a:ext cx="1440113" cy="89790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1350" dirty="0">
                    <a:solidFill>
                      <a:schemeClr val="tx1">
                        <a:lumMod val="65000"/>
                        <a:lumOff val="35000"/>
                      </a:schemeClr>
                    </a:solidFill>
                    <a:ea typeface="Segoe UI" pitchFamily="34" charset="0"/>
                    <a:cs typeface="Segoe UI" pitchFamily="34" charset="0"/>
                  </a:rPr>
                  <a:t>Application Insights</a:t>
                </a:r>
              </a:p>
            </p:txBody>
          </p:sp>
          <p:pic>
            <p:nvPicPr>
              <p:cNvPr id="57" name="Picture 56">
                <a:extLst>
                  <a:ext uri="{FF2B5EF4-FFF2-40B4-BE49-F238E27FC236}">
                    <a16:creationId xmlns:a16="http://schemas.microsoft.com/office/drawing/2014/main" id="{6491B9D2-6ECD-4B85-BC2E-528918ED4699}"/>
                  </a:ext>
                </a:extLst>
              </p:cNvPr>
              <p:cNvPicPr>
                <a:picLocks noChangeAspect="1"/>
              </p:cNvPicPr>
              <p:nvPr/>
            </p:nvPicPr>
            <p:blipFill>
              <a:blip r:embed="rId5"/>
              <a:stretch>
                <a:fillRect/>
              </a:stretch>
            </p:blipFill>
            <p:spPr>
              <a:xfrm>
                <a:off x="4168338" y="2579702"/>
                <a:ext cx="420496" cy="432326"/>
              </a:xfrm>
              <a:prstGeom prst="rect">
                <a:avLst/>
              </a:prstGeom>
            </p:spPr>
          </p:pic>
        </p:grpSp>
        <p:pic>
          <p:nvPicPr>
            <p:cNvPr id="55" name="Picture 54">
              <a:extLst>
                <a:ext uri="{FF2B5EF4-FFF2-40B4-BE49-F238E27FC236}">
                  <a16:creationId xmlns:a16="http://schemas.microsoft.com/office/drawing/2014/main" id="{6F04DA89-4325-4722-8A33-DBAEA0B146B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091743" y="3026961"/>
              <a:ext cx="634048" cy="634048"/>
            </a:xfrm>
            <a:prstGeom prst="rect">
              <a:avLst/>
            </a:prstGeom>
          </p:spPr>
        </p:pic>
      </p:grpSp>
      <p:cxnSp>
        <p:nvCxnSpPr>
          <p:cNvPr id="58" name="Straight Arrow Connector 57">
            <a:extLst>
              <a:ext uri="{FF2B5EF4-FFF2-40B4-BE49-F238E27FC236}">
                <a16:creationId xmlns:a16="http://schemas.microsoft.com/office/drawing/2014/main" id="{91D1AE7F-6042-4020-A0D6-20D44D97BA56}"/>
              </a:ext>
            </a:extLst>
          </p:cNvPr>
          <p:cNvCxnSpPr>
            <a:cxnSpLocks/>
          </p:cNvCxnSpPr>
          <p:nvPr/>
        </p:nvCxnSpPr>
        <p:spPr>
          <a:xfrm flipV="1">
            <a:off x="4702754" y="785273"/>
            <a:ext cx="5960724" cy="614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E699F9C-E8EE-41A5-ACA8-784987F76456}"/>
              </a:ext>
            </a:extLst>
          </p:cNvPr>
          <p:cNvCxnSpPr>
            <a:cxnSpLocks/>
          </p:cNvCxnSpPr>
          <p:nvPr/>
        </p:nvCxnSpPr>
        <p:spPr>
          <a:xfrm flipV="1">
            <a:off x="8704089" y="939486"/>
            <a:ext cx="1992547" cy="63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2FB9ECE-2E1E-4D0D-A819-EAD7C70D08A8}"/>
              </a:ext>
            </a:extLst>
          </p:cNvPr>
          <p:cNvSpPr txBox="1"/>
          <p:nvPr/>
        </p:nvSpPr>
        <p:spPr>
          <a:xfrm rot="21244672">
            <a:off x="6692375" y="807969"/>
            <a:ext cx="1377775" cy="253916"/>
          </a:xfrm>
          <a:prstGeom prst="rect">
            <a:avLst/>
          </a:prstGeom>
          <a:noFill/>
        </p:spPr>
        <p:txBody>
          <a:bodyPr wrap="square" rtlCol="0">
            <a:spAutoFit/>
          </a:bodyPr>
          <a:lstStyle/>
          <a:p>
            <a:pPr algn="ctr"/>
            <a:r>
              <a:rPr lang="en-US" sz="1050" dirty="0"/>
              <a:t>Telemetry</a:t>
            </a:r>
            <a:endParaRPr lang="it-IT" sz="1050" dirty="0"/>
          </a:p>
        </p:txBody>
      </p:sp>
      <p:sp>
        <p:nvSpPr>
          <p:cNvPr id="64" name="TextBox 63">
            <a:extLst>
              <a:ext uri="{FF2B5EF4-FFF2-40B4-BE49-F238E27FC236}">
                <a16:creationId xmlns:a16="http://schemas.microsoft.com/office/drawing/2014/main" id="{DD6790D8-E0F6-49A7-A3B3-556598B2D8D0}"/>
              </a:ext>
            </a:extLst>
          </p:cNvPr>
          <p:cNvSpPr txBox="1"/>
          <p:nvPr/>
        </p:nvSpPr>
        <p:spPr>
          <a:xfrm rot="20529856">
            <a:off x="8870244" y="1011996"/>
            <a:ext cx="1377775" cy="253916"/>
          </a:xfrm>
          <a:prstGeom prst="rect">
            <a:avLst/>
          </a:prstGeom>
          <a:noFill/>
        </p:spPr>
        <p:txBody>
          <a:bodyPr wrap="square" rtlCol="0">
            <a:spAutoFit/>
          </a:bodyPr>
          <a:lstStyle/>
          <a:p>
            <a:pPr algn="ctr"/>
            <a:r>
              <a:rPr lang="en-US" sz="1050" dirty="0"/>
              <a:t>Telemetry</a:t>
            </a:r>
            <a:endParaRPr lang="it-IT" sz="1050" dirty="0"/>
          </a:p>
        </p:txBody>
      </p:sp>
      <p:grpSp>
        <p:nvGrpSpPr>
          <p:cNvPr id="67" name="Group 66">
            <a:extLst>
              <a:ext uri="{FF2B5EF4-FFF2-40B4-BE49-F238E27FC236}">
                <a16:creationId xmlns:a16="http://schemas.microsoft.com/office/drawing/2014/main" id="{CC6DB18B-6086-4247-8C87-F2D10BDCA35A}"/>
              </a:ext>
            </a:extLst>
          </p:cNvPr>
          <p:cNvGrpSpPr/>
          <p:nvPr/>
        </p:nvGrpSpPr>
        <p:grpSpPr>
          <a:xfrm>
            <a:off x="1358877" y="4548837"/>
            <a:ext cx="1231466" cy="744163"/>
            <a:chOff x="4083837" y="2653162"/>
            <a:chExt cx="1641954" cy="992218"/>
          </a:xfrm>
        </p:grpSpPr>
        <p:sp>
          <p:nvSpPr>
            <p:cNvPr id="70" name="Rectangle 69">
              <a:extLst>
                <a:ext uri="{FF2B5EF4-FFF2-40B4-BE49-F238E27FC236}">
                  <a16:creationId xmlns:a16="http://schemas.microsoft.com/office/drawing/2014/main" id="{E21D011F-1EC1-41BC-A5B7-2E10C96C11B1}"/>
                </a:ext>
              </a:extLst>
            </p:cNvPr>
            <p:cNvSpPr/>
            <p:nvPr/>
          </p:nvSpPr>
          <p:spPr bwMode="auto">
            <a:xfrm>
              <a:off x="4083837" y="2653162"/>
              <a:ext cx="1440113" cy="89790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34290" tIns="34290" rIns="34290" bIns="34290" numCol="1" spcCol="0" rtlCol="0" fromWordArt="0" anchor="t" anchorCtr="0" forceAA="0" compatLnSpc="1">
              <a:prstTxWarp prst="textNoShape">
                <a:avLst/>
              </a:prstTxWarp>
              <a:noAutofit/>
            </a:bodyPr>
            <a:lstStyle/>
            <a:p>
              <a:pPr defTabSz="685574" fontAlgn="base">
                <a:spcBef>
                  <a:spcPct val="0"/>
                </a:spcBef>
                <a:spcAft>
                  <a:spcPct val="0"/>
                </a:spcAft>
              </a:pPr>
              <a:r>
                <a:rPr lang="en-US" sz="1350" dirty="0">
                  <a:solidFill>
                    <a:schemeClr val="tx1">
                      <a:lumMod val="65000"/>
                      <a:lumOff val="35000"/>
                    </a:schemeClr>
                  </a:solidFill>
                  <a:ea typeface="Segoe UI" pitchFamily="34" charset="0"/>
                  <a:cs typeface="Segoe UI" pitchFamily="34" charset="0"/>
                </a:rPr>
                <a:t>Content Repository</a:t>
              </a:r>
            </a:p>
          </p:txBody>
        </p:sp>
        <p:pic>
          <p:nvPicPr>
            <p:cNvPr id="69" name="Picture 54">
              <a:extLst>
                <a:ext uri="{FF2B5EF4-FFF2-40B4-BE49-F238E27FC236}">
                  <a16:creationId xmlns:a16="http://schemas.microsoft.com/office/drawing/2014/main" id="{AB449C99-2FCE-441C-A1DF-B8F5EB3A36CF}"/>
                </a:ext>
              </a:extLst>
            </p:cNvPr>
            <p:cNvPicPr>
              <a:picLocks noChangeAspect="1"/>
            </p:cNvPicPr>
            <p:nvPr/>
          </p:nvPicPr>
          <p:blipFill>
            <a:blip r:embed="rId16"/>
            <a:srcRect/>
            <a:stretch/>
          </p:blipFill>
          <p:spPr>
            <a:xfrm>
              <a:off x="5091743" y="3042589"/>
              <a:ext cx="634048" cy="602791"/>
            </a:xfrm>
            <a:prstGeom prst="rect">
              <a:avLst/>
            </a:prstGeom>
          </p:spPr>
        </p:pic>
      </p:grpSp>
      <p:cxnSp>
        <p:nvCxnSpPr>
          <p:cNvPr id="72" name="Straight Arrow Connector 71">
            <a:extLst>
              <a:ext uri="{FF2B5EF4-FFF2-40B4-BE49-F238E27FC236}">
                <a16:creationId xmlns:a16="http://schemas.microsoft.com/office/drawing/2014/main" id="{03FBE3AC-C111-4D20-8628-25986C708AB1}"/>
              </a:ext>
            </a:extLst>
          </p:cNvPr>
          <p:cNvCxnSpPr>
            <a:cxnSpLocks/>
            <a:endCxn id="7" idx="2"/>
          </p:cNvCxnSpPr>
          <p:nvPr/>
        </p:nvCxnSpPr>
        <p:spPr>
          <a:xfrm flipV="1">
            <a:off x="2034990" y="2442638"/>
            <a:ext cx="1087361" cy="2035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0D9CC92-06F3-4190-B01C-252C99F4D181}"/>
              </a:ext>
            </a:extLst>
          </p:cNvPr>
          <p:cNvSpPr txBox="1"/>
          <p:nvPr/>
        </p:nvSpPr>
        <p:spPr>
          <a:xfrm rot="17913738">
            <a:off x="1796526" y="3190485"/>
            <a:ext cx="1377775" cy="253916"/>
          </a:xfrm>
          <a:prstGeom prst="rect">
            <a:avLst/>
          </a:prstGeom>
          <a:noFill/>
        </p:spPr>
        <p:txBody>
          <a:bodyPr wrap="square" rtlCol="0">
            <a:spAutoFit/>
          </a:bodyPr>
          <a:lstStyle/>
          <a:p>
            <a:pPr algn="ctr"/>
            <a:r>
              <a:rPr lang="en-US" sz="1050" dirty="0"/>
              <a:t>Content</a:t>
            </a:r>
            <a:endParaRPr lang="it-IT" sz="1050" dirty="0"/>
          </a:p>
        </p:txBody>
      </p:sp>
      <p:cxnSp>
        <p:nvCxnSpPr>
          <p:cNvPr id="82" name="Connector: Curved 81">
            <a:extLst>
              <a:ext uri="{FF2B5EF4-FFF2-40B4-BE49-F238E27FC236}">
                <a16:creationId xmlns:a16="http://schemas.microsoft.com/office/drawing/2014/main" id="{ECE17E50-882C-4AA7-BE98-70C8E5434919}"/>
              </a:ext>
            </a:extLst>
          </p:cNvPr>
          <p:cNvCxnSpPr>
            <a:cxnSpLocks/>
            <a:stCxn id="70" idx="2"/>
            <a:endCxn id="38" idx="2"/>
          </p:cNvCxnSpPr>
          <p:nvPr/>
        </p:nvCxnSpPr>
        <p:spPr>
          <a:xfrm rot="5400000" flipH="1" flipV="1">
            <a:off x="3572432" y="689362"/>
            <a:ext cx="2859393" cy="6206418"/>
          </a:xfrm>
          <a:prstGeom prst="curvedConnector3">
            <a:avLst>
              <a:gd name="adj1" fmla="val -4291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4CD39F96-5E6E-4A71-ABDD-058F9B4BF85A}"/>
              </a:ext>
            </a:extLst>
          </p:cNvPr>
          <p:cNvSpPr txBox="1"/>
          <p:nvPr/>
        </p:nvSpPr>
        <p:spPr>
          <a:xfrm>
            <a:off x="3644057" y="5938328"/>
            <a:ext cx="1377775" cy="415498"/>
          </a:xfrm>
          <a:prstGeom prst="rect">
            <a:avLst/>
          </a:prstGeom>
          <a:noFill/>
        </p:spPr>
        <p:txBody>
          <a:bodyPr wrap="square" rtlCol="0">
            <a:spAutoFit/>
          </a:bodyPr>
          <a:lstStyle/>
          <a:p>
            <a:pPr algn="ctr"/>
            <a:r>
              <a:rPr lang="en-US" sz="1050" dirty="0"/>
              <a:t>Provisioning Templates</a:t>
            </a:r>
            <a:endParaRPr lang="it-IT" sz="1050" dirty="0"/>
          </a:p>
        </p:txBody>
      </p:sp>
      <p:sp>
        <p:nvSpPr>
          <p:cNvPr id="2" name="Title 1">
            <a:extLst>
              <a:ext uri="{FF2B5EF4-FFF2-40B4-BE49-F238E27FC236}">
                <a16:creationId xmlns:a16="http://schemas.microsoft.com/office/drawing/2014/main" id="{CF48FE43-8756-42FA-9D3C-E297A18ECE68}"/>
              </a:ext>
            </a:extLst>
          </p:cNvPr>
          <p:cNvSpPr>
            <a:spLocks noGrp="1"/>
          </p:cNvSpPr>
          <p:nvPr>
            <p:ph type="title"/>
          </p:nvPr>
        </p:nvSpPr>
        <p:spPr/>
        <p:txBody>
          <a:bodyPr>
            <a:normAutofit/>
          </a:bodyPr>
          <a:lstStyle/>
          <a:p>
            <a:r>
              <a:rPr lang="en-US" dirty="0"/>
              <a:t>Architectural Schema</a:t>
            </a:r>
          </a:p>
        </p:txBody>
      </p:sp>
    </p:spTree>
    <p:extLst>
      <p:ext uri="{BB962C8B-B14F-4D97-AF65-F5344CB8AC3E}">
        <p14:creationId xmlns:p14="http://schemas.microsoft.com/office/powerpoint/2010/main" val="159222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22" presetClass="entr" presetSubtype="8"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par>
                                <p:cTn id="48" presetID="22" presetClass="entr" presetSubtype="8"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par>
                                <p:cTn id="56" presetID="22" presetClass="entr" presetSubtype="8"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left)">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left)">
                                      <p:cBhvr>
                                        <p:cTn id="63" dur="500"/>
                                        <p:tgtEl>
                                          <p:spTgt spid="46"/>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wipe(left)">
                                      <p:cBhvr>
                                        <p:cTn id="66" dur="500"/>
                                        <p:tgtEl>
                                          <p:spTgt spid="4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right)">
                                      <p:cBhvr>
                                        <p:cTn id="71" dur="500"/>
                                        <p:tgtEl>
                                          <p:spTgt spid="48"/>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50"/>
                                        </p:tgtEl>
                                        <p:attrNameLst>
                                          <p:attrName>style.visibility</p:attrName>
                                        </p:attrNameLst>
                                      </p:cBhvr>
                                      <p:to>
                                        <p:strVal val="visible"/>
                                      </p:to>
                                    </p:set>
                                  </p:childTnLst>
                                </p:cTn>
                              </p:par>
                              <p:par>
                                <p:cTn id="90" presetID="22" presetClass="entr" presetSubtype="8" fill="hold"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wipe(left)">
                                      <p:cBhvr>
                                        <p:cTn id="92" dur="500"/>
                                        <p:tgtEl>
                                          <p:spTgt spid="51"/>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left)">
                                      <p:cBhvr>
                                        <p:cTn id="95" dur="500"/>
                                        <p:tgtEl>
                                          <p:spTgt spid="52"/>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53"/>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58"/>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60"/>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3"/>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4"/>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67"/>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72"/>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73"/>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88"/>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p:bldP spid="20" grpId="0"/>
      <p:bldP spid="22" grpId="0"/>
      <p:bldP spid="24" grpId="0"/>
      <p:bldP spid="47" grpId="0"/>
      <p:bldP spid="49" grpId="0"/>
      <p:bldP spid="52" grpId="0"/>
      <p:bldP spid="63" grpId="0"/>
      <p:bldP spid="64" grpId="0"/>
      <p:bldP spid="73" grpId="0"/>
      <p:bldP spid="8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959D9-1107-4968-977C-AE1B9B775D4B}"/>
              </a:ext>
            </a:extLst>
          </p:cNvPr>
          <p:cNvSpPr>
            <a:spLocks noGrp="1"/>
          </p:cNvSpPr>
          <p:nvPr>
            <p:ph type="title"/>
          </p:nvPr>
        </p:nvSpPr>
        <p:spPr/>
        <p:txBody>
          <a:bodyPr/>
          <a:lstStyle/>
          <a:p>
            <a:r>
              <a:rPr lang="en-US" dirty="0"/>
              <a:t>We do care about your feedback!</a:t>
            </a:r>
          </a:p>
        </p:txBody>
      </p:sp>
    </p:spTree>
    <p:extLst>
      <p:ext uri="{BB962C8B-B14F-4D97-AF65-F5344CB8AC3E}">
        <p14:creationId xmlns:p14="http://schemas.microsoft.com/office/powerpoint/2010/main" val="3203626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4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22F0-B2A5-4580-8ADE-464BC65AB31B}"/>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9E2AD008-CCA6-4600-8697-4A3192A9CA37}"/>
              </a:ext>
            </a:extLst>
          </p:cNvPr>
          <p:cNvSpPr>
            <a:spLocks noGrp="1"/>
          </p:cNvSpPr>
          <p:nvPr>
            <p:ph idx="1"/>
          </p:nvPr>
        </p:nvSpPr>
        <p:spPr>
          <a:xfrm>
            <a:off x="838200" y="1328739"/>
            <a:ext cx="10515600" cy="4593890"/>
          </a:xfrm>
        </p:spPr>
        <p:txBody>
          <a:bodyPr>
            <a:normAutofit fontScale="92500" lnSpcReduction="10000"/>
          </a:bodyPr>
          <a:lstStyle/>
          <a:p>
            <a:r>
              <a:rPr lang="en-US" dirty="0"/>
              <a:t>Paolo Pialorsi</a:t>
            </a:r>
          </a:p>
          <a:p>
            <a:r>
              <a:rPr lang="en-US" dirty="0"/>
              <a:t>I work in a company of my own (PiaSys.com)</a:t>
            </a:r>
          </a:p>
          <a:p>
            <a:pPr lvl="1"/>
            <a:r>
              <a:rPr lang="en-US" dirty="0"/>
              <a:t>Based in Italy and the USA</a:t>
            </a:r>
          </a:p>
          <a:p>
            <a:r>
              <a:rPr lang="en-US" dirty="0"/>
              <a:t>Support ISVs and Enterprises migrating solutions to Microsoft 365</a:t>
            </a:r>
          </a:p>
          <a:p>
            <a:r>
              <a:rPr lang="en-US" dirty="0"/>
              <a:t>I love spending time</a:t>
            </a:r>
          </a:p>
          <a:p>
            <a:pPr lvl="1"/>
            <a:r>
              <a:rPr lang="en-US" dirty="0"/>
              <a:t>With my family</a:t>
            </a:r>
          </a:p>
          <a:p>
            <a:pPr lvl="1"/>
            <a:r>
              <a:rPr lang="en-US" dirty="0"/>
              <a:t>Working (because I love my job!)</a:t>
            </a:r>
          </a:p>
          <a:p>
            <a:pPr lvl="1"/>
            <a:r>
              <a:rPr lang="en-US" dirty="0"/>
              <a:t>Driving my car</a:t>
            </a:r>
          </a:p>
          <a:p>
            <a:endParaRPr lang="en-US" dirty="0"/>
          </a:p>
          <a:p>
            <a:r>
              <a:rPr lang="en-US" dirty="0"/>
              <a:t>Subscribe to my YouTube channel: </a:t>
            </a:r>
            <a:r>
              <a:rPr lang="en-US" dirty="0">
                <a:hlinkClick r:id="rId2"/>
              </a:rPr>
              <a:t>https://piasys.com/TechBites</a:t>
            </a:r>
            <a:endParaRPr lang="en-US" dirty="0"/>
          </a:p>
          <a:p>
            <a:r>
              <a:rPr lang="en-US" dirty="0"/>
              <a:t>Follow me on Twitter @</a:t>
            </a:r>
            <a:r>
              <a:rPr lang="en-US" dirty="0" err="1"/>
              <a:t>PaoloPia</a:t>
            </a:r>
            <a:endParaRPr lang="en-US" dirty="0"/>
          </a:p>
        </p:txBody>
      </p:sp>
      <p:pic>
        <p:nvPicPr>
          <p:cNvPr id="4" name="Picture 3">
            <a:extLst>
              <a:ext uri="{FF2B5EF4-FFF2-40B4-BE49-F238E27FC236}">
                <a16:creationId xmlns:a16="http://schemas.microsoft.com/office/drawing/2014/main" id="{92B23479-268C-413D-8E12-6015EB944C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04409" y="236538"/>
            <a:ext cx="1612955" cy="1612955"/>
          </a:xfrm>
          <a:prstGeom prst="ellipse">
            <a:avLst/>
          </a:prstGeom>
        </p:spPr>
      </p:pic>
      <p:sp>
        <p:nvSpPr>
          <p:cNvPr id="5" name="Oval 4">
            <a:extLst>
              <a:ext uri="{FF2B5EF4-FFF2-40B4-BE49-F238E27FC236}">
                <a16:creationId xmlns:a16="http://schemas.microsoft.com/office/drawing/2014/main" id="{119783A1-977C-4CD4-8056-D5DF6C26DCBB}"/>
              </a:ext>
            </a:extLst>
          </p:cNvPr>
          <p:cNvSpPr/>
          <p:nvPr/>
        </p:nvSpPr>
        <p:spPr>
          <a:xfrm>
            <a:off x="10304410" y="208893"/>
            <a:ext cx="1612954" cy="16406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790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1281-48F8-4C01-8110-0CA76E070912}"/>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B650E7F0-DA32-48D4-9C4E-0AD2110EF5DD}"/>
              </a:ext>
            </a:extLst>
          </p:cNvPr>
          <p:cNvSpPr>
            <a:spLocks noGrp="1"/>
          </p:cNvSpPr>
          <p:nvPr>
            <p:ph idx="1"/>
          </p:nvPr>
        </p:nvSpPr>
        <p:spPr/>
        <p:txBody>
          <a:bodyPr/>
          <a:lstStyle/>
          <a:p>
            <a:r>
              <a:rPr lang="en-US" dirty="0"/>
              <a:t>Architecting a Microsoft 365 solution</a:t>
            </a:r>
          </a:p>
          <a:p>
            <a:r>
              <a:rPr lang="en-US" dirty="0"/>
              <a:t>Understanding the out of the box services and tools in Microsoft 365</a:t>
            </a:r>
          </a:p>
          <a:p>
            <a:r>
              <a:rPr lang="en-US" dirty="0"/>
              <a:t>Understanding the role of Microsoft Azure</a:t>
            </a:r>
          </a:p>
          <a:p>
            <a:r>
              <a:rPr lang="en-US" dirty="0"/>
              <a:t>Putting it all together, in a real solution: Microsoft Look Book site</a:t>
            </a:r>
          </a:p>
          <a:p>
            <a:endParaRPr lang="en-US" dirty="0"/>
          </a:p>
          <a:p>
            <a:r>
              <a:rPr lang="en-US" dirty="0"/>
              <a:t>Side note: Here I’m going to share my own experience on the fields</a:t>
            </a:r>
          </a:p>
        </p:txBody>
      </p:sp>
    </p:spTree>
    <p:extLst>
      <p:ext uri="{BB962C8B-B14F-4D97-AF65-F5344CB8AC3E}">
        <p14:creationId xmlns:p14="http://schemas.microsoft.com/office/powerpoint/2010/main" val="3245152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6635-9CC3-496F-AF2D-D2F0B68C6D63}"/>
              </a:ext>
            </a:extLst>
          </p:cNvPr>
          <p:cNvSpPr>
            <a:spLocks noGrp="1"/>
          </p:cNvSpPr>
          <p:nvPr>
            <p:ph type="title"/>
          </p:nvPr>
        </p:nvSpPr>
        <p:spPr/>
        <p:txBody>
          <a:bodyPr/>
          <a:lstStyle/>
          <a:p>
            <a:r>
              <a:rPr lang="en-US" dirty="0"/>
              <a:t>Why building a Microsoft 365 “Solution”?</a:t>
            </a:r>
          </a:p>
        </p:txBody>
      </p:sp>
      <p:sp>
        <p:nvSpPr>
          <p:cNvPr id="3" name="Text Placeholder 2">
            <a:extLst>
              <a:ext uri="{FF2B5EF4-FFF2-40B4-BE49-F238E27FC236}">
                <a16:creationId xmlns:a16="http://schemas.microsoft.com/office/drawing/2014/main" id="{BD1D347B-542E-4651-A401-9E3E8F42C888}"/>
              </a:ext>
            </a:extLst>
          </p:cNvPr>
          <p:cNvSpPr>
            <a:spLocks noGrp="1"/>
          </p:cNvSpPr>
          <p:nvPr>
            <p:ph idx="1"/>
          </p:nvPr>
        </p:nvSpPr>
        <p:spPr/>
        <p:txBody>
          <a:bodyPr>
            <a:normAutofit fontScale="85000" lnSpcReduction="20000"/>
          </a:bodyPr>
          <a:lstStyle/>
          <a:p>
            <a:r>
              <a:rPr lang="en-US" dirty="0"/>
              <a:t>Microsoft 365 offers highly available and well-known services</a:t>
            </a:r>
          </a:p>
          <a:p>
            <a:pPr lvl="1"/>
            <a:r>
              <a:rPr lang="en-US" dirty="0"/>
              <a:t>Azure Active Directory (identity management, authentication, authorization, federation, guests support, etc.)</a:t>
            </a:r>
          </a:p>
          <a:p>
            <a:pPr lvl="1"/>
            <a:r>
              <a:rPr lang="en-US" dirty="0"/>
              <a:t>Exchange Online (mail, calendar, contacts , etc.)</a:t>
            </a:r>
          </a:p>
          <a:p>
            <a:pPr lvl="1"/>
            <a:r>
              <a:rPr lang="en-US" dirty="0"/>
              <a:t>SharePoint Online (documents, pages, content , etc.)</a:t>
            </a:r>
          </a:p>
          <a:p>
            <a:pPr lvl="1"/>
            <a:r>
              <a:rPr lang="en-US" dirty="0"/>
              <a:t>OneDrive for Business (files and sharing)</a:t>
            </a:r>
          </a:p>
          <a:p>
            <a:pPr lvl="1"/>
            <a:r>
              <a:rPr lang="en-US" dirty="0"/>
              <a:t>Microsoft Teams (channels, chats, communication, integration, etc.)</a:t>
            </a:r>
          </a:p>
          <a:p>
            <a:pPr lvl="1"/>
            <a:r>
              <a:rPr lang="en-US" dirty="0"/>
              <a:t>Yammer (outer loop communication)</a:t>
            </a:r>
          </a:p>
          <a:p>
            <a:pPr lvl="1"/>
            <a:r>
              <a:rPr lang="en-US" dirty="0"/>
              <a:t>Power Platform (Power Apps, Power Automate)</a:t>
            </a:r>
          </a:p>
          <a:p>
            <a:pPr lvl="1"/>
            <a:r>
              <a:rPr lang="en-US" dirty="0"/>
              <a:t>Productivity and Time Management (Planner, To Do, Bookings, MyAnalytics, etc.)</a:t>
            </a:r>
          </a:p>
          <a:p>
            <a:pPr lvl="1"/>
            <a:r>
              <a:rPr lang="en-US" dirty="0"/>
              <a:t>Security services (Threat Protection, Information Protection, Compliance, etc.)</a:t>
            </a:r>
          </a:p>
          <a:p>
            <a:pPr lvl="1"/>
            <a:r>
              <a:rPr lang="en-US" dirty="0"/>
              <a:t>Office client and web (Word, Excel, PowerPoint, OneNote, Access, Outlook)</a:t>
            </a:r>
          </a:p>
          <a:p>
            <a:pPr lvl="1"/>
            <a:r>
              <a:rPr lang="en-US" dirty="0"/>
              <a:t>Windows 10</a:t>
            </a:r>
          </a:p>
          <a:p>
            <a:pPr lvl="1"/>
            <a:r>
              <a:rPr lang="en-US" dirty="0"/>
              <a:t>Microsoft Graph (integration and development surface)</a:t>
            </a:r>
          </a:p>
          <a:p>
            <a:pPr lvl="1"/>
            <a:r>
              <a:rPr lang="en-US" dirty="0"/>
              <a:t>Microsoft SharePoint Framework (development and extensibility technology)</a:t>
            </a:r>
          </a:p>
          <a:p>
            <a:r>
              <a:rPr lang="en-US" dirty="0"/>
              <a:t>Instead of re-inventing the wheel … just build solutions on top of this rich and huge ecosystem</a:t>
            </a:r>
          </a:p>
        </p:txBody>
      </p:sp>
    </p:spTree>
    <p:extLst>
      <p:ext uri="{BB962C8B-B14F-4D97-AF65-F5344CB8AC3E}">
        <p14:creationId xmlns:p14="http://schemas.microsoft.com/office/powerpoint/2010/main" val="1975067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6394-49F6-4E9B-A97F-137CD79D5E1D}"/>
              </a:ext>
            </a:extLst>
          </p:cNvPr>
          <p:cNvSpPr>
            <a:spLocks noGrp="1"/>
          </p:cNvSpPr>
          <p:nvPr>
            <p:ph type="title"/>
          </p:nvPr>
        </p:nvSpPr>
        <p:spPr/>
        <p:txBody>
          <a:bodyPr/>
          <a:lstStyle/>
          <a:p>
            <a:r>
              <a:rPr lang="en-US" dirty="0"/>
              <a:t>What kind of solutions on Microsoft 365?</a:t>
            </a:r>
          </a:p>
        </p:txBody>
      </p:sp>
      <p:graphicFrame>
        <p:nvGraphicFramePr>
          <p:cNvPr id="4" name="Content Placeholder 3">
            <a:extLst>
              <a:ext uri="{FF2B5EF4-FFF2-40B4-BE49-F238E27FC236}">
                <a16:creationId xmlns:a16="http://schemas.microsoft.com/office/drawing/2014/main" id="{A299E5C3-5F6F-4A2C-8ABC-CF76E6D54D09}"/>
              </a:ext>
            </a:extLst>
          </p:cNvPr>
          <p:cNvGraphicFramePr>
            <a:graphicFrameLocks noGrp="1"/>
          </p:cNvGraphicFramePr>
          <p:nvPr>
            <p:ph sz="half" idx="1"/>
            <p:extLst>
              <p:ext uri="{D42A27DB-BD31-4B8C-83A1-F6EECF244321}">
                <p14:modId xmlns:p14="http://schemas.microsoft.com/office/powerpoint/2010/main" val="1619863678"/>
              </p:ext>
            </p:extLst>
          </p:nvPr>
        </p:nvGraphicFramePr>
        <p:xfrm>
          <a:off x="838199" y="1400961"/>
          <a:ext cx="10515599" cy="4776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28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C11B3D52-0078-420D-8B2D-78A644B5953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8828AA2D-34C7-4CBF-991A-406385EF784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9DA9BB4F-E2B1-4E23-B608-262D2627839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6B94A3BF-7149-4307-88A6-5782906DD90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1B00639F-938B-4A8F-A998-BE2B048C1BC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F256C1D6-4C0D-43C3-822E-E9CFAC4076E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61594-CB23-4497-A291-F2856261ECAB}"/>
              </a:ext>
            </a:extLst>
          </p:cNvPr>
          <p:cNvSpPr>
            <a:spLocks noGrp="1"/>
          </p:cNvSpPr>
          <p:nvPr>
            <p:ph type="title"/>
          </p:nvPr>
        </p:nvSpPr>
        <p:spPr>
          <a:xfrm>
            <a:off x="838200" y="365125"/>
            <a:ext cx="10515600" cy="878743"/>
          </a:xfrm>
        </p:spPr>
        <p:txBody>
          <a:bodyPr anchor="ctr">
            <a:normAutofit/>
          </a:bodyPr>
          <a:lstStyle/>
          <a:p>
            <a:r>
              <a:rPr lang="en-US" dirty="0"/>
              <a:t>Main Technical Challenges</a:t>
            </a:r>
          </a:p>
        </p:txBody>
      </p:sp>
      <p:graphicFrame>
        <p:nvGraphicFramePr>
          <p:cNvPr id="5" name="Text Placeholder 2">
            <a:extLst>
              <a:ext uri="{FF2B5EF4-FFF2-40B4-BE49-F238E27FC236}">
                <a16:creationId xmlns:a16="http://schemas.microsoft.com/office/drawing/2014/main" id="{27A5FB66-84DB-4F1C-A95B-A47267CA4AC2}"/>
              </a:ext>
            </a:extLst>
          </p:cNvPr>
          <p:cNvGraphicFramePr>
            <a:graphicFrameLocks noGrp="1"/>
          </p:cNvGraphicFramePr>
          <p:nvPr>
            <p:ph idx="1"/>
            <p:extLst>
              <p:ext uri="{D42A27DB-BD31-4B8C-83A1-F6EECF244321}">
                <p14:modId xmlns:p14="http://schemas.microsoft.com/office/powerpoint/2010/main" val="3981737834"/>
              </p:ext>
            </p:extLst>
          </p:nvPr>
        </p:nvGraphicFramePr>
        <p:xfrm>
          <a:off x="838200" y="1328738"/>
          <a:ext cx="10515600" cy="2100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ext Placeholder 2">
            <a:extLst>
              <a:ext uri="{FF2B5EF4-FFF2-40B4-BE49-F238E27FC236}">
                <a16:creationId xmlns:a16="http://schemas.microsoft.com/office/drawing/2014/main" id="{64B554AD-F4D7-4EE3-9060-F3423DAD0CB8}"/>
              </a:ext>
            </a:extLst>
          </p:cNvPr>
          <p:cNvGraphicFramePr>
            <a:graphicFrameLocks/>
          </p:cNvGraphicFramePr>
          <p:nvPr>
            <p:extLst>
              <p:ext uri="{D42A27DB-BD31-4B8C-83A1-F6EECF244321}">
                <p14:modId xmlns:p14="http://schemas.microsoft.com/office/powerpoint/2010/main" val="2245982933"/>
              </p:ext>
            </p:extLst>
          </p:nvPr>
        </p:nvGraphicFramePr>
        <p:xfrm>
          <a:off x="838200" y="3573710"/>
          <a:ext cx="10515600" cy="249153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01052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D6BE-66E1-4AAD-BE8A-B95CE4CA44B2}"/>
              </a:ext>
            </a:extLst>
          </p:cNvPr>
          <p:cNvSpPr>
            <a:spLocks noGrp="1"/>
          </p:cNvSpPr>
          <p:nvPr>
            <p:ph type="title"/>
          </p:nvPr>
        </p:nvSpPr>
        <p:spPr/>
        <p:txBody>
          <a:bodyPr>
            <a:normAutofit/>
          </a:bodyPr>
          <a:lstStyle/>
          <a:p>
            <a:r>
              <a:rPr lang="it-IT" dirty="0"/>
              <a:t>HA and </a:t>
            </a:r>
            <a:r>
              <a:rPr lang="it-IT" dirty="0" err="1"/>
              <a:t>Scalability</a:t>
            </a:r>
            <a:r>
              <a:rPr lang="it-IT" dirty="0"/>
              <a:t> - </a:t>
            </a:r>
            <a:r>
              <a:rPr lang="it-IT" dirty="0" err="1"/>
              <a:t>Persistence</a:t>
            </a:r>
            <a:r>
              <a:rPr lang="it-IT" dirty="0"/>
              <a:t> Storage</a:t>
            </a:r>
            <a:endParaRPr lang="en-US" dirty="0"/>
          </a:p>
        </p:txBody>
      </p:sp>
      <p:sp>
        <p:nvSpPr>
          <p:cNvPr id="3" name="Text Placeholder 2">
            <a:extLst>
              <a:ext uri="{FF2B5EF4-FFF2-40B4-BE49-F238E27FC236}">
                <a16:creationId xmlns:a16="http://schemas.microsoft.com/office/drawing/2014/main" id="{A404D83F-0E4E-4110-A766-CEFBC76115FD}"/>
              </a:ext>
            </a:extLst>
          </p:cNvPr>
          <p:cNvSpPr>
            <a:spLocks noGrp="1"/>
          </p:cNvSpPr>
          <p:nvPr>
            <p:ph idx="1"/>
          </p:nvPr>
        </p:nvSpPr>
        <p:spPr/>
        <p:txBody>
          <a:bodyPr>
            <a:normAutofit fontScale="92500" lnSpcReduction="20000"/>
          </a:bodyPr>
          <a:lstStyle/>
          <a:p>
            <a:r>
              <a:rPr lang="en-US" dirty="0"/>
              <a:t>Where can I store data, if any?</a:t>
            </a:r>
          </a:p>
          <a:p>
            <a:pPr lvl="1"/>
            <a:r>
              <a:rPr lang="en-US" dirty="0"/>
              <a:t>Try to keep all of your data as close as you can</a:t>
            </a:r>
          </a:p>
          <a:p>
            <a:pPr lvl="1"/>
            <a:r>
              <a:rPr lang="en-US" dirty="0"/>
              <a:t>What kind of data do you need to store?</a:t>
            </a:r>
          </a:p>
          <a:p>
            <a:r>
              <a:rPr lang="en-US" dirty="0"/>
              <a:t>Lists of items, objects, etc.</a:t>
            </a:r>
          </a:p>
          <a:p>
            <a:pPr lvl="1"/>
            <a:r>
              <a:rPr lang="en-US" dirty="0"/>
              <a:t>If data is “truly relational” use Azure SQL Database (+ Entity Framework)</a:t>
            </a:r>
          </a:p>
          <a:p>
            <a:pPr lvl="1"/>
            <a:r>
              <a:rPr lang="en-US" dirty="0"/>
              <a:t>If data is not relational or if you need polyglot persistence use Azure Cosmos DB</a:t>
            </a:r>
          </a:p>
          <a:p>
            <a:pPr lvl="1"/>
            <a:r>
              <a:rPr lang="en-US" dirty="0"/>
              <a:t>Avoid using SharePoint Lists of items as a database surrogate</a:t>
            </a:r>
          </a:p>
          <a:p>
            <a:pPr lvl="2"/>
            <a:r>
              <a:rPr lang="en-US" dirty="0"/>
              <a:t>Slow performances</a:t>
            </a:r>
          </a:p>
          <a:p>
            <a:pPr lvl="2"/>
            <a:r>
              <a:rPr lang="en-US" dirty="0"/>
              <a:t>List view threshold</a:t>
            </a:r>
          </a:p>
          <a:p>
            <a:pPr lvl="2"/>
            <a:r>
              <a:rPr lang="en-US" dirty="0"/>
              <a:t>Complex querying system (CAML or OData)</a:t>
            </a:r>
          </a:p>
          <a:p>
            <a:pPr lvl="1"/>
            <a:r>
              <a:rPr lang="en-US" dirty="0"/>
              <a:t>Eventually, consider Microsoft List …</a:t>
            </a:r>
          </a:p>
          <a:p>
            <a:r>
              <a:rPr lang="en-US" dirty="0"/>
              <a:t>Documents/Files</a:t>
            </a:r>
          </a:p>
          <a:p>
            <a:pPr lvl="1"/>
            <a:r>
              <a:rPr lang="en-US" dirty="0"/>
              <a:t>Try to use SharePoint Online/OneDrive for Business</a:t>
            </a:r>
          </a:p>
          <a:p>
            <a:pPr lvl="1"/>
            <a:r>
              <a:rPr lang="en-US" dirty="0"/>
              <a:t>Use Microsoft Graph (or SPO REST) to access files</a:t>
            </a:r>
          </a:p>
          <a:p>
            <a:pPr lvl="2"/>
            <a:r>
              <a:rPr lang="en-US" dirty="0"/>
              <a:t>CSOM for SharePoint is not yet available for .NET Standard/.NET Core</a:t>
            </a:r>
          </a:p>
          <a:p>
            <a:endParaRPr lang="en-US" dirty="0"/>
          </a:p>
          <a:p>
            <a:pPr lvl="2"/>
            <a:endParaRPr lang="en-US" dirty="0"/>
          </a:p>
          <a:p>
            <a:endParaRPr lang="en-US" dirty="0"/>
          </a:p>
        </p:txBody>
      </p:sp>
    </p:spTree>
    <p:extLst>
      <p:ext uri="{BB962C8B-B14F-4D97-AF65-F5344CB8AC3E}">
        <p14:creationId xmlns:p14="http://schemas.microsoft.com/office/powerpoint/2010/main" val="152506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6EBB7-6B5E-4250-B14E-73CC28289E71}"/>
              </a:ext>
            </a:extLst>
          </p:cNvPr>
          <p:cNvSpPr>
            <a:spLocks noGrp="1"/>
          </p:cNvSpPr>
          <p:nvPr>
            <p:ph type="title"/>
          </p:nvPr>
        </p:nvSpPr>
        <p:spPr/>
        <p:txBody>
          <a:bodyPr/>
          <a:lstStyle/>
          <a:p>
            <a:r>
              <a:rPr lang="it-IT" dirty="0"/>
              <a:t>HA and </a:t>
            </a:r>
            <a:r>
              <a:rPr lang="it-IT" dirty="0" err="1"/>
              <a:t>Scalability</a:t>
            </a:r>
            <a:r>
              <a:rPr lang="it-IT" dirty="0"/>
              <a:t> - Custom Code</a:t>
            </a:r>
          </a:p>
        </p:txBody>
      </p:sp>
      <p:sp>
        <p:nvSpPr>
          <p:cNvPr id="3" name="Text Placeholder 2">
            <a:extLst>
              <a:ext uri="{FF2B5EF4-FFF2-40B4-BE49-F238E27FC236}">
                <a16:creationId xmlns:a16="http://schemas.microsoft.com/office/drawing/2014/main" id="{4A474F99-E596-43A6-939B-505B08CF9065}"/>
              </a:ext>
            </a:extLst>
          </p:cNvPr>
          <p:cNvSpPr>
            <a:spLocks noGrp="1"/>
          </p:cNvSpPr>
          <p:nvPr>
            <p:ph idx="1"/>
          </p:nvPr>
        </p:nvSpPr>
        <p:spPr/>
        <p:txBody>
          <a:bodyPr>
            <a:normAutofit fontScale="92500" lnSpcReduction="20000"/>
          </a:bodyPr>
          <a:lstStyle/>
          <a:p>
            <a:r>
              <a:rPr lang="en-US" dirty="0"/>
              <a:t>Avoid code-based solutions as much as you can</a:t>
            </a:r>
          </a:p>
          <a:p>
            <a:pPr lvl="1"/>
            <a:r>
              <a:rPr lang="en-US" dirty="0"/>
              <a:t>I know, I’m a developer … but I’m a “responsible developer” …</a:t>
            </a:r>
          </a:p>
          <a:p>
            <a:pPr lvl="1"/>
            <a:r>
              <a:rPr lang="en-US" dirty="0"/>
              <a:t>Before re-inventing the wheel … try to use what you already have out of the box</a:t>
            </a:r>
          </a:p>
          <a:p>
            <a:r>
              <a:rPr lang="en-US" dirty="0"/>
              <a:t>Every single module of custom code must be highly available and scalable</a:t>
            </a:r>
          </a:p>
          <a:p>
            <a:pPr lvl="1"/>
            <a:r>
              <a:rPr lang="en-US" dirty="0"/>
              <a:t>Out of the box services are (should be) highly available and scalable by default</a:t>
            </a:r>
          </a:p>
          <a:p>
            <a:pPr lvl="1"/>
            <a:r>
              <a:rPr lang="en-US" dirty="0"/>
              <a:t>You are responsible of making your own code HA and scalable</a:t>
            </a:r>
          </a:p>
          <a:p>
            <a:r>
              <a:rPr lang="en-US" dirty="0"/>
              <a:t>If you really need custom code</a:t>
            </a:r>
          </a:p>
          <a:p>
            <a:pPr lvl="1"/>
            <a:r>
              <a:rPr lang="en-US" dirty="0"/>
              <a:t>Make it asynchronous (always)</a:t>
            </a:r>
          </a:p>
          <a:p>
            <a:pPr lvl="1"/>
            <a:r>
              <a:rPr lang="en-US" dirty="0"/>
              <a:t>Repeatable</a:t>
            </a:r>
          </a:p>
          <a:p>
            <a:pPr lvl="1"/>
            <a:r>
              <a:rPr lang="en-US" dirty="0"/>
              <a:t>Idempotent </a:t>
            </a:r>
          </a:p>
          <a:p>
            <a:pPr lvl="1"/>
            <a:r>
              <a:rPr lang="en-US" dirty="0"/>
              <a:t>Monitorable</a:t>
            </a:r>
          </a:p>
          <a:p>
            <a:pPr lvl="1"/>
            <a:r>
              <a:rPr lang="en-US" dirty="0"/>
              <a:t>Maintainable “on the go“</a:t>
            </a:r>
          </a:p>
          <a:p>
            <a:pPr lvl="2"/>
            <a:r>
              <a:rPr lang="en-US" dirty="0"/>
              <a:t>Mind the versioning</a:t>
            </a:r>
          </a:p>
          <a:p>
            <a:pPr lvl="2"/>
            <a:r>
              <a:rPr lang="en-US" dirty="0"/>
              <a:t>Carefully plan deployment and release plans</a:t>
            </a:r>
          </a:p>
        </p:txBody>
      </p:sp>
    </p:spTree>
    <p:extLst>
      <p:ext uri="{BB962C8B-B14F-4D97-AF65-F5344CB8AC3E}">
        <p14:creationId xmlns:p14="http://schemas.microsoft.com/office/powerpoint/2010/main" val="3452463513"/>
      </p:ext>
    </p:extLst>
  </p:cSld>
  <p:clrMapOvr>
    <a:masterClrMapping/>
  </p:clrMapOvr>
</p:sld>
</file>

<file path=ppt/theme/theme1.xml><?xml version="1.0" encoding="utf-8"?>
<a:theme xmlns:a="http://schemas.openxmlformats.org/drawingml/2006/main" name="Office Theme">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P-Virtual-Conference-Sep-2020.pptx" id="{008608C8-CF7E-405A-B49D-C0CA7BB383DF}" vid="{A4E23B75-30D6-45C7-812C-64DDABFED7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2" ma:contentTypeDescription="Create a new document." ma:contentTypeScope="" ma:versionID="d02f06a71c76430921e81eb5e58ef58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3402702269d13ac697cfe1994138c5a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E797FC-528A-483D-919D-02E4FEDE8685}">
  <ds:schemaRefs>
    <ds:schemaRef ds:uri="http://purl.org/dc/terms/"/>
    <ds:schemaRef ds:uri="http://schemas.microsoft.com/office/2006/metadata/properties"/>
    <ds:schemaRef ds:uri="http://schemas.openxmlformats.org/package/2006/metadata/core-properties"/>
    <ds:schemaRef ds:uri="http://purl.org/dc/dcmitype/"/>
    <ds:schemaRef ds:uri="http://www.w3.org/XML/1998/namespace"/>
    <ds:schemaRef ds:uri="http://schemas.microsoft.com/office/2006/documentManagement/types"/>
    <ds:schemaRef ds:uri="http://schemas.microsoft.com/office/infopath/2007/PartnerControls"/>
    <ds:schemaRef ds:uri="b0e4521d-181b-4aee-b4a8-952b2bc14729"/>
    <ds:schemaRef ds:uri="ed971524-76e7-40a8-a01a-f99956bd178c"/>
    <ds:schemaRef ds:uri="http://purl.org/dc/elements/1.1/"/>
  </ds:schemaRefs>
</ds:datastoreItem>
</file>

<file path=customXml/itemProps2.xml><?xml version="1.0" encoding="utf-8"?>
<ds:datastoreItem xmlns:ds="http://schemas.openxmlformats.org/officeDocument/2006/customXml" ds:itemID="{C6E56214-70C1-46DE-8B59-6F2A88AD98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60BC44-5478-4504-A968-1E7C381691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2330</Words>
  <Application>Microsoft Office PowerPoint</Application>
  <PresentationFormat>Widescreen</PresentationFormat>
  <Paragraphs>318</Paragraphs>
  <Slides>28</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Segoe UI Light</vt:lpstr>
      <vt:lpstr>Office Theme</vt:lpstr>
      <vt:lpstr>Architecture of Custom Microsoft 365 Solutions</vt:lpstr>
      <vt:lpstr>Abstract</vt:lpstr>
      <vt:lpstr>About me</vt:lpstr>
      <vt:lpstr>Agenda</vt:lpstr>
      <vt:lpstr>Why building a Microsoft 365 “Solution”?</vt:lpstr>
      <vt:lpstr>What kind of solutions on Microsoft 365?</vt:lpstr>
      <vt:lpstr>Main Technical Challenges</vt:lpstr>
      <vt:lpstr>HA and Scalability - Persistence Storage</vt:lpstr>
      <vt:lpstr>HA and Scalability - Custom Code</vt:lpstr>
      <vt:lpstr>HA and Scalability – Always write Async code</vt:lpstr>
      <vt:lpstr>Some Asynchronous Programming Models</vt:lpstr>
      <vt:lpstr>HA and Scalability - Caching</vt:lpstr>
      <vt:lpstr>Security – Authentication and Authorization</vt:lpstr>
      <vt:lpstr>OAuth is your best friend!</vt:lpstr>
      <vt:lpstr>Safely Storing Security Information</vt:lpstr>
      <vt:lpstr>UI Elements</vt:lpstr>
      <vt:lpstr>Business Logic</vt:lpstr>
      <vt:lpstr>Microsoft Graph is your master key!</vt:lpstr>
      <vt:lpstr>Hosting</vt:lpstr>
      <vt:lpstr>Multiple Environments</vt:lpstr>
      <vt:lpstr>Multiple Tenants</vt:lpstr>
      <vt:lpstr>Content Repository</vt:lpstr>
      <vt:lpstr>Monitoring and Telemetry</vt:lpstr>
      <vt:lpstr>Maintainability</vt:lpstr>
      <vt:lpstr>Microsoft SharePoint Look Book</vt:lpstr>
      <vt:lpstr>Architectural Schema</vt:lpstr>
      <vt:lpstr>We do care about your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of Custom Microsoft 365 Solutions</dc:title>
  <dc:creator>Paolo Pialorsi</dc:creator>
  <cp:lastModifiedBy>Paolo Pialorsi</cp:lastModifiedBy>
  <cp:revision>14</cp:revision>
  <dcterms:created xsi:type="dcterms:W3CDTF">2020-08-27T14:07:31Z</dcterms:created>
  <dcterms:modified xsi:type="dcterms:W3CDTF">2020-08-27T17:39:49Z</dcterms:modified>
</cp:coreProperties>
</file>